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6" r:id="rId2"/>
    <p:sldId id="257" r:id="rId3"/>
    <p:sldId id="265" r:id="rId4"/>
    <p:sldId id="259" r:id="rId5"/>
    <p:sldId id="261" r:id="rId6"/>
    <p:sldId id="262" r:id="rId7"/>
    <p:sldId id="263" r:id="rId8"/>
    <p:sldId id="264" r:id="rId9"/>
    <p:sldId id="260" r:id="rId10"/>
    <p:sldId id="269" r:id="rId11"/>
    <p:sldId id="270" r:id="rId12"/>
    <p:sldId id="268" r:id="rId13"/>
    <p:sldId id="271" r:id="rId14"/>
    <p:sldId id="272" r:id="rId15"/>
    <p:sldId id="273"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7" autoAdjust="0"/>
    <p:restoredTop sz="94660"/>
  </p:normalViewPr>
  <p:slideViewPr>
    <p:cSldViewPr snapToGrid="0" snapToObjects="1">
      <p:cViewPr varScale="1">
        <p:scale>
          <a:sx n="69" d="100"/>
          <a:sy n="69" d="100"/>
        </p:scale>
        <p:origin x="14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9B8AE-0A3C-ED4D-B88A-50C10771EFE0}" type="datetimeFigureOut">
              <a:rPr lang="en-US" smtClean="0"/>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D8E32-8929-1340-9462-8C791310E800}" type="slidenum">
              <a:rPr lang="en-US" smtClean="0"/>
              <a:t>‹#›</a:t>
            </a:fld>
            <a:endParaRPr lang="en-US"/>
          </a:p>
        </p:txBody>
      </p:sp>
    </p:spTree>
    <p:extLst>
      <p:ext uri="{BB962C8B-B14F-4D97-AF65-F5344CB8AC3E}">
        <p14:creationId xmlns:p14="http://schemas.microsoft.com/office/powerpoint/2010/main" val="111396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D8E32-8929-1340-9462-8C791310E800}" type="slidenum">
              <a:rPr lang="en-US" smtClean="0"/>
              <a:t>3</a:t>
            </a:fld>
            <a:endParaRPr lang="en-US"/>
          </a:p>
        </p:txBody>
      </p:sp>
    </p:spTree>
    <p:extLst>
      <p:ext uri="{BB962C8B-B14F-4D97-AF65-F5344CB8AC3E}">
        <p14:creationId xmlns:p14="http://schemas.microsoft.com/office/powerpoint/2010/main" val="125675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24674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429325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9670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24976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435FB-0970-AF44-A05E-28B212425B7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32940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C435FB-0970-AF44-A05E-28B212425B7E}"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411659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C435FB-0970-AF44-A05E-28B212425B7E}"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06189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C435FB-0970-AF44-A05E-28B212425B7E}"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339423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435FB-0970-AF44-A05E-28B212425B7E}"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95220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435FB-0970-AF44-A05E-28B212425B7E}"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01670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435FB-0970-AF44-A05E-28B212425B7E}"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324274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435FB-0970-AF44-A05E-28B212425B7E}" type="datetimeFigureOut">
              <a:rPr lang="en-US" smtClean="0"/>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33B7-270F-6E4D-9101-D670A2DB0D23}" type="slidenum">
              <a:rPr lang="en-US" smtClean="0"/>
              <a:t>‹#›</a:t>
            </a:fld>
            <a:endParaRPr lang="en-US"/>
          </a:p>
        </p:txBody>
      </p:sp>
    </p:spTree>
    <p:extLst>
      <p:ext uri="{BB962C8B-B14F-4D97-AF65-F5344CB8AC3E}">
        <p14:creationId xmlns:p14="http://schemas.microsoft.com/office/powerpoint/2010/main" val="286047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Martgagnon@ao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8959488" cy="6986528"/>
          </a:xfrm>
          <a:prstGeom prst="rect">
            <a:avLst/>
          </a:prstGeom>
          <a:noFill/>
        </p:spPr>
        <p:txBody>
          <a:bodyPr wrap="square" rtlCol="0">
            <a:sp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Transitioning from the 11</a:t>
            </a:r>
            <a:r>
              <a:rPr lang="en-US" sz="4000" b="1" baseline="30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grade PSAT                                                        to: </a:t>
            </a:r>
          </a:p>
          <a:p>
            <a:endPar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p>
          <a:p>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p>
          <a:p>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endPar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p>
          <a:p>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REBECCA MASON</a:t>
            </a: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PRESENTER</a:t>
            </a: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SCOREMORE TEST PREP</a:t>
            </a: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443 813-1301</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Rectangle 2"/>
          <p:cNvSpPr/>
          <p:nvPr/>
        </p:nvSpPr>
        <p:spPr>
          <a:xfrm>
            <a:off x="0" y="3568348"/>
            <a:ext cx="9144000" cy="1544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4" name="Picture 3" descr="SAT-vs-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892" y="1515645"/>
            <a:ext cx="5556855" cy="3026977"/>
          </a:xfrm>
          <a:prstGeom prst="rect">
            <a:avLst/>
          </a:prstGeom>
        </p:spPr>
      </p:pic>
    </p:spTree>
    <p:extLst>
      <p:ext uri="{BB962C8B-B14F-4D97-AF65-F5344CB8AC3E}">
        <p14:creationId xmlns:p14="http://schemas.microsoft.com/office/powerpoint/2010/main" val="910523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5" y="608209"/>
            <a:ext cx="8871246" cy="4555094"/>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As </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you read the passage below-</a:t>
            </a:r>
          </a:p>
          <a:p>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consider </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the author uses:</a:t>
            </a:r>
          </a:p>
          <a:p>
            <a:endParaRPr lang="en-US" dirty="0"/>
          </a:p>
          <a:p>
            <a:endParaRPr lang="en-US" dirty="0"/>
          </a:p>
          <a:p>
            <a:endParaRPr lang="en-US" dirty="0"/>
          </a:p>
          <a:p>
            <a:r>
              <a:rPr lang="en-US" sz="2800" dirty="0"/>
              <a:t>Evidence, such as facts or examples, to build support.</a:t>
            </a:r>
          </a:p>
          <a:p>
            <a:r>
              <a:rPr lang="en-US" sz="2800" dirty="0"/>
              <a:t>Reasoning to develop ideas and to connect claims and evidence.</a:t>
            </a:r>
          </a:p>
          <a:p>
            <a:r>
              <a:rPr lang="en-US" sz="2800" dirty="0"/>
              <a:t>Stylistic or persuasive elements, such as word choice or appeals to emotion to add power to the ideas expressed. </a:t>
            </a:r>
          </a:p>
        </p:txBody>
      </p:sp>
      <p:sp>
        <p:nvSpPr>
          <p:cNvPr id="3" name="Rectangle 2"/>
          <p:cNvSpPr/>
          <p:nvPr/>
        </p:nvSpPr>
        <p:spPr>
          <a:xfrm>
            <a:off x="268284" y="2271839"/>
            <a:ext cx="8459876" cy="268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920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32512" y="178884"/>
            <a:ext cx="8746046" cy="5663089"/>
          </a:xfrm>
          <a:prstGeom prst="rect">
            <a:avLst/>
          </a:prstGeom>
        </p:spPr>
        <p:txBody>
          <a:bodyPr wrap="square">
            <a:spAutoFit/>
          </a:bodyPr>
          <a:lstStyle/>
          <a:p>
            <a:r>
              <a:rPr lang="en-US" sz="2800" i="1" dirty="0" smtClean="0"/>
              <a:t>                                   </a:t>
            </a:r>
            <a:r>
              <a:rPr lang="en-US" sz="3600" i="1" dirty="0" smtClean="0"/>
              <a:t> </a:t>
            </a:r>
            <a:r>
              <a:rPr lang="en-US" sz="3600" b="1" i="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a:t>
            </a: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Prompt</a:t>
            </a:r>
          </a:p>
          <a:p>
            <a:endParaRPr lang="en-US" dirty="0"/>
          </a:p>
          <a:p>
            <a:r>
              <a:rPr lang="en-US" sz="2800" dirty="0"/>
              <a:t>Write an essay in which you explain how the author builds an argument to persuade ( his/her) audience regarding the author’s claim. In your essay, analyze how the author uses one or more of the features listed above (or features of your own choice) to strengthen the logic &amp; persuasiveness of (his/ her) argument.  Be sure that your analysis focuses on the relevant features of the passage. </a:t>
            </a:r>
          </a:p>
          <a:p>
            <a:endParaRPr lang="en-US" sz="2800" dirty="0"/>
          </a:p>
          <a:p>
            <a:r>
              <a:rPr lang="en-US" sz="2800" dirty="0"/>
              <a:t>Your essay should not explain whether you agree with the author’s claims, but rather explain how the author builds an argument to persuade ( his/her) audience.</a:t>
            </a:r>
          </a:p>
        </p:txBody>
      </p:sp>
    </p:spTree>
    <p:extLst>
      <p:ext uri="{BB962C8B-B14F-4D97-AF65-F5344CB8AC3E}">
        <p14:creationId xmlns:p14="http://schemas.microsoft.com/office/powerpoint/2010/main" val="2683112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descr="ess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067" y="125219"/>
            <a:ext cx="6106626" cy="6607561"/>
          </a:xfrm>
          <a:prstGeom prst="rect">
            <a:avLst/>
          </a:prstGeom>
        </p:spPr>
      </p:pic>
    </p:spTree>
    <p:extLst>
      <p:ext uri="{BB962C8B-B14F-4D97-AF65-F5344CB8AC3E}">
        <p14:creationId xmlns:p14="http://schemas.microsoft.com/office/powerpoint/2010/main" val="411143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7413" y="274638"/>
            <a:ext cx="10654213" cy="1325562"/>
          </a:xfrm>
        </p:spPr>
        <p:txBody>
          <a:bodyPr>
            <a:normAutofit fontScale="90000"/>
          </a:bodyPr>
          <a:lstStyle/>
          <a:p>
            <a:r>
              <a:rPr lang="en-US" dirty="0" smtClean="0"/>
              <a:t/>
            </a:r>
            <a:br>
              <a:rPr lang="en-US" dirty="0" smtClean="0"/>
            </a:br>
            <a:r>
              <a:rPr lang="en-US" dirty="0" smtClean="0"/>
              <a:t>               </a:t>
            </a:r>
            <a:r>
              <a:rPr lang="en-US" sz="7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SAT</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dirty="0" smtClean="0"/>
              <a:t>                                  </a:t>
            </a:r>
            <a:r>
              <a:rPr lang="en-US" sz="7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ACT</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sz="half" idx="1"/>
          </p:nvPr>
        </p:nvSpPr>
        <p:spPr>
          <a:xfrm>
            <a:off x="0" y="1600200"/>
            <a:ext cx="4495800" cy="4525963"/>
          </a:xfrm>
        </p:spPr>
        <p:txBody>
          <a:bodyPr>
            <a:normAutofit fontScale="92500" lnSpcReduction="20000"/>
          </a:bodyPr>
          <a:lstStyle/>
          <a:p>
            <a:endParaRPr lang="en-US" dirty="0" smtClean="0"/>
          </a:p>
          <a:p>
            <a:r>
              <a:rPr lang="en-US" dirty="0" smtClean="0"/>
              <a:t>Offered 7 times a year</a:t>
            </a:r>
            <a:r>
              <a:rPr lang="en-US" smtClean="0"/>
              <a:t>:  March, </a:t>
            </a:r>
            <a:r>
              <a:rPr lang="en-US" dirty="0" smtClean="0"/>
              <a:t>May* June, August, October*, November &amp; December ( question and answer)</a:t>
            </a:r>
          </a:p>
          <a:p>
            <a:endParaRPr lang="en-US" dirty="0"/>
          </a:p>
          <a:p>
            <a:r>
              <a:rPr lang="en-US" dirty="0" smtClean="0"/>
              <a:t>Scores returned 20 days from test date</a:t>
            </a:r>
          </a:p>
          <a:p>
            <a:endParaRPr lang="en-US" dirty="0"/>
          </a:p>
          <a:p>
            <a:pPr marL="0" indent="0">
              <a:buNone/>
            </a:pPr>
            <a:r>
              <a:rPr lang="en-US" dirty="0" smtClean="0"/>
              <a:t>For more information go to </a:t>
            </a:r>
            <a:r>
              <a:rPr lang="en-US" dirty="0" err="1" smtClean="0"/>
              <a:t>www.collegeboard.org</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smtClean="0"/>
          </a:p>
          <a:p>
            <a:r>
              <a:rPr lang="en-US" dirty="0" smtClean="0"/>
              <a:t>Offered 6 times a year: </a:t>
            </a:r>
            <a:r>
              <a:rPr lang="en-US" dirty="0"/>
              <a:t>F</a:t>
            </a:r>
            <a:r>
              <a:rPr lang="en-US" dirty="0" smtClean="0"/>
              <a:t>ebruary</a:t>
            </a:r>
            <a:r>
              <a:rPr lang="en-US" smtClean="0"/>
              <a:t>, April*, June*, </a:t>
            </a:r>
            <a:r>
              <a:rPr lang="en-US" dirty="0" smtClean="0"/>
              <a:t>September, October</a:t>
            </a:r>
            <a:r>
              <a:rPr lang="en-US" smtClean="0"/>
              <a:t>, December* </a:t>
            </a:r>
            <a:r>
              <a:rPr lang="en-US" dirty="0" smtClean="0"/>
              <a:t>( test information release) </a:t>
            </a:r>
          </a:p>
          <a:p>
            <a:endParaRPr lang="en-US" dirty="0" smtClean="0"/>
          </a:p>
          <a:p>
            <a:r>
              <a:rPr lang="en-US" dirty="0" smtClean="0"/>
              <a:t>Scores returned 10 days from test date</a:t>
            </a:r>
          </a:p>
          <a:p>
            <a:endParaRPr lang="en-US" dirty="0"/>
          </a:p>
          <a:p>
            <a:r>
              <a:rPr lang="en-US" dirty="0" smtClean="0"/>
              <a:t>For more information go to </a:t>
            </a:r>
            <a:r>
              <a:rPr lang="en-US" dirty="0" err="1" smtClean="0"/>
              <a:t>www.act.org</a:t>
            </a:r>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464" y="411435"/>
            <a:ext cx="1628775" cy="1590675"/>
          </a:xfrm>
          <a:prstGeom prst="rect">
            <a:avLst/>
          </a:prstGeom>
        </p:spPr>
      </p:pic>
    </p:spTree>
    <p:extLst>
      <p:ext uri="{BB962C8B-B14F-4D97-AF65-F5344CB8AC3E}">
        <p14:creationId xmlns:p14="http://schemas.microsoft.com/office/powerpoint/2010/main" val="337148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bg1"/>
            </a:gs>
            <a:gs pos="79000">
              <a:schemeClr val="accent1">
                <a:lumMod val="60000"/>
                <a:lumOff val="40000"/>
              </a:schemeClr>
            </a:gs>
          </a:gsLst>
          <a:lin ang="169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Black" charset="0"/>
                <a:cs typeface="Arial" charset="0"/>
              </a:rPr>
              <a:t>Colleges consider : GRADES, courses, rank, SAT</a:t>
            </a:r>
            <a:r>
              <a:rPr lang="ja-JP" altLang="en-US" sz="2800" dirty="0">
                <a:latin typeface="Arial Black" charset="0"/>
                <a:cs typeface="Arial" charset="0"/>
              </a:rPr>
              <a:t>’</a:t>
            </a:r>
            <a:r>
              <a:rPr lang="en-US" altLang="ja-JP" sz="2800" dirty="0">
                <a:latin typeface="Arial Black" charset="0"/>
                <a:cs typeface="Arial" charset="0"/>
              </a:rPr>
              <a:t>s, leadership, talents, recommendations</a:t>
            </a:r>
            <a:endParaRPr lang="en-US" sz="2800" dirty="0"/>
          </a:p>
        </p:txBody>
      </p:sp>
      <p:sp>
        <p:nvSpPr>
          <p:cNvPr id="3" name="Content Placeholder 2"/>
          <p:cNvSpPr>
            <a:spLocks noGrp="1"/>
          </p:cNvSpPr>
          <p:nvPr>
            <p:ph idx="1"/>
          </p:nvPr>
        </p:nvSpPr>
        <p:spPr/>
        <p:txBody>
          <a:bodyPr>
            <a:normAutofit lnSpcReduction="10000"/>
          </a:bodyPr>
          <a:lstStyle/>
          <a:p>
            <a:pPr>
              <a:lnSpc>
                <a:spcPct val="80000"/>
              </a:lnSpc>
            </a:pPr>
            <a:r>
              <a:rPr lang="en-US" b="1" dirty="0" smtClean="0">
                <a:latin typeface="Arial" charset="0"/>
                <a:cs typeface="Arial" charset="0"/>
              </a:rPr>
              <a:t>take </a:t>
            </a:r>
            <a:r>
              <a:rPr lang="en-US" b="1" dirty="0">
                <a:latin typeface="Arial" charset="0"/>
                <a:cs typeface="Arial" charset="0"/>
              </a:rPr>
              <a:t>challenging courses</a:t>
            </a:r>
          </a:p>
          <a:p>
            <a:pPr>
              <a:lnSpc>
                <a:spcPct val="80000"/>
              </a:lnSpc>
            </a:pPr>
            <a:r>
              <a:rPr lang="en-US" b="1" dirty="0" smtClean="0">
                <a:latin typeface="Arial" charset="0"/>
                <a:cs typeface="Arial" charset="0"/>
              </a:rPr>
              <a:t>get </a:t>
            </a:r>
            <a:r>
              <a:rPr lang="en-US" b="1" dirty="0">
                <a:latin typeface="Arial" charset="0"/>
                <a:cs typeface="Arial" charset="0"/>
              </a:rPr>
              <a:t>best grades possible</a:t>
            </a:r>
          </a:p>
          <a:p>
            <a:pPr>
              <a:lnSpc>
                <a:spcPct val="80000"/>
              </a:lnSpc>
            </a:pPr>
            <a:r>
              <a:rPr lang="en-US" b="1" dirty="0" smtClean="0">
                <a:latin typeface="Arial" charset="0"/>
                <a:cs typeface="Arial" charset="0"/>
              </a:rPr>
              <a:t>READ</a:t>
            </a:r>
            <a:r>
              <a:rPr lang="en-US" b="1" dirty="0">
                <a:latin typeface="Arial" charset="0"/>
                <a:cs typeface="Arial" charset="0"/>
              </a:rPr>
              <a:t>, READ for pleasure</a:t>
            </a:r>
          </a:p>
          <a:p>
            <a:pPr>
              <a:lnSpc>
                <a:spcPct val="80000"/>
              </a:lnSpc>
            </a:pPr>
            <a:r>
              <a:rPr lang="en-US" b="1" dirty="0" smtClean="0">
                <a:latin typeface="Arial" charset="0"/>
                <a:cs typeface="Arial" charset="0"/>
              </a:rPr>
              <a:t>write </a:t>
            </a:r>
            <a:r>
              <a:rPr lang="en-US" b="1" dirty="0">
                <a:latin typeface="Arial" charset="0"/>
                <a:cs typeface="Arial" charset="0"/>
              </a:rPr>
              <a:t>more</a:t>
            </a:r>
          </a:p>
          <a:p>
            <a:pPr>
              <a:lnSpc>
                <a:spcPct val="80000"/>
              </a:lnSpc>
            </a:pPr>
            <a:r>
              <a:rPr lang="en-US" b="1" dirty="0" smtClean="0">
                <a:latin typeface="Arial" charset="0"/>
                <a:cs typeface="Arial" charset="0"/>
              </a:rPr>
              <a:t>puzzles</a:t>
            </a:r>
            <a:r>
              <a:rPr lang="en-US" b="1" dirty="0">
                <a:latin typeface="Arial" charset="0"/>
                <a:cs typeface="Arial" charset="0"/>
              </a:rPr>
              <a:t>, brain-teasers</a:t>
            </a:r>
          </a:p>
          <a:p>
            <a:pPr>
              <a:lnSpc>
                <a:spcPct val="80000"/>
              </a:lnSpc>
            </a:pPr>
            <a:r>
              <a:rPr lang="en-US" b="1" dirty="0" smtClean="0">
                <a:latin typeface="Arial" charset="0"/>
                <a:cs typeface="Arial" charset="0"/>
              </a:rPr>
              <a:t>take </a:t>
            </a:r>
            <a:r>
              <a:rPr lang="en-US" b="1" dirty="0">
                <a:latin typeface="Arial" charset="0"/>
                <a:cs typeface="Arial" charset="0"/>
              </a:rPr>
              <a:t>practice PSAT, </a:t>
            </a:r>
            <a:r>
              <a:rPr lang="en-US" b="1" dirty="0" smtClean="0">
                <a:latin typeface="Arial" charset="0"/>
                <a:cs typeface="Arial" charset="0"/>
              </a:rPr>
              <a:t>SAT &amp; ACT</a:t>
            </a:r>
            <a:endParaRPr lang="en-US" b="1" dirty="0">
              <a:latin typeface="Arial" charset="0"/>
              <a:cs typeface="Arial" charset="0"/>
            </a:endParaRPr>
          </a:p>
          <a:p>
            <a:pPr>
              <a:lnSpc>
                <a:spcPct val="80000"/>
              </a:lnSpc>
            </a:pPr>
            <a:r>
              <a:rPr lang="en-US" b="1" dirty="0" smtClean="0">
                <a:latin typeface="Arial" charset="0"/>
                <a:cs typeface="Arial" charset="0"/>
              </a:rPr>
              <a:t>learn </a:t>
            </a:r>
            <a:r>
              <a:rPr lang="en-US" b="1" dirty="0">
                <a:latin typeface="Arial" charset="0"/>
                <a:cs typeface="Arial" charset="0"/>
              </a:rPr>
              <a:t>from score reports</a:t>
            </a:r>
          </a:p>
          <a:p>
            <a:pPr>
              <a:lnSpc>
                <a:spcPct val="80000"/>
              </a:lnSpc>
            </a:pPr>
            <a:r>
              <a:rPr lang="en-US" b="1" dirty="0" smtClean="0">
                <a:latin typeface="Arial" charset="0"/>
                <a:cs typeface="Arial" charset="0"/>
              </a:rPr>
              <a:t>review </a:t>
            </a:r>
            <a:r>
              <a:rPr lang="en-US" b="1" dirty="0">
                <a:latin typeface="Arial" charset="0"/>
                <a:cs typeface="Arial" charset="0"/>
              </a:rPr>
              <a:t>math</a:t>
            </a:r>
          </a:p>
          <a:p>
            <a:pPr>
              <a:lnSpc>
                <a:spcPct val="80000"/>
              </a:lnSpc>
            </a:pPr>
            <a:r>
              <a:rPr lang="en-US" b="1" dirty="0" smtClean="0">
                <a:latin typeface="Arial" charset="0"/>
                <a:cs typeface="Arial" charset="0"/>
              </a:rPr>
              <a:t>take </a:t>
            </a:r>
            <a:r>
              <a:rPr lang="en-US" b="1" dirty="0">
                <a:latin typeface="Arial" charset="0"/>
                <a:cs typeface="Arial" charset="0"/>
              </a:rPr>
              <a:t>good prep course</a:t>
            </a:r>
          </a:p>
          <a:p>
            <a:pPr>
              <a:lnSpc>
                <a:spcPct val="80000"/>
              </a:lnSpc>
            </a:pPr>
            <a:r>
              <a:rPr lang="en-US" b="1" dirty="0" smtClean="0">
                <a:latin typeface="Arial" charset="0"/>
                <a:cs typeface="Arial" charset="0"/>
              </a:rPr>
              <a:t>develop </a:t>
            </a:r>
            <a:r>
              <a:rPr lang="en-US" b="1" dirty="0">
                <a:latin typeface="Arial" charset="0"/>
                <a:cs typeface="Arial" charset="0"/>
              </a:rPr>
              <a:t>test-taking skills/ strategy</a:t>
            </a:r>
          </a:p>
          <a:p>
            <a:pPr>
              <a:lnSpc>
                <a:spcPct val="80000"/>
              </a:lnSpc>
            </a:pPr>
            <a:endParaRPr lang="en-US" b="1" dirty="0">
              <a:latin typeface="Arial" charset="0"/>
              <a:cs typeface="Arial" charset="0"/>
            </a:endParaRPr>
          </a:p>
          <a:p>
            <a:endParaRPr lang="en-US" dirty="0"/>
          </a:p>
        </p:txBody>
      </p:sp>
    </p:spTree>
    <p:extLst>
      <p:ext uri="{BB962C8B-B14F-4D97-AF65-F5344CB8AC3E}">
        <p14:creationId xmlns:p14="http://schemas.microsoft.com/office/powerpoint/2010/main" val="260393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66673" cy="963138"/>
          </a:xfrm>
        </p:spPr>
        <p:txBody>
          <a:bodyPr>
            <a:normAutofit/>
          </a:bodyPr>
          <a:lstStyle/>
          <a:p>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Super Scoring</a:t>
            </a: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fontScale="77500" lnSpcReduction="20000"/>
          </a:bodyPr>
          <a:lstStyle/>
          <a:p>
            <a:pPr marL="0" indent="0">
              <a:lnSpc>
                <a:spcPct val="90000"/>
              </a:lnSpc>
              <a:buNone/>
            </a:pPr>
            <a:r>
              <a:rPr lang="en-US" dirty="0">
                <a:solidFill>
                  <a:schemeClr val="bg1"/>
                </a:solidFill>
                <a:latin typeface="Arial Black" charset="0"/>
                <a:cs typeface="Arial" charset="0"/>
              </a:rPr>
              <a:t>What is it?</a:t>
            </a:r>
          </a:p>
          <a:p>
            <a:pPr marL="0" indent="0">
              <a:lnSpc>
                <a:spcPct val="90000"/>
              </a:lnSpc>
              <a:buNone/>
            </a:pPr>
            <a:r>
              <a:rPr lang="en-US" dirty="0">
                <a:solidFill>
                  <a:schemeClr val="bg1"/>
                </a:solidFill>
                <a:latin typeface="Arial Black" charset="0"/>
                <a:cs typeface="Arial" charset="0"/>
              </a:rPr>
              <a:t>Who does this?</a:t>
            </a:r>
          </a:p>
          <a:p>
            <a:pPr marL="0" indent="0">
              <a:lnSpc>
                <a:spcPct val="90000"/>
              </a:lnSpc>
              <a:buNone/>
            </a:pPr>
            <a:r>
              <a:rPr lang="en-US" dirty="0">
                <a:solidFill>
                  <a:schemeClr val="bg1"/>
                </a:solidFill>
                <a:latin typeface="Arial Black" charset="0"/>
                <a:cs typeface="Arial" charset="0"/>
              </a:rPr>
              <a:t>Will colleges see all previous </a:t>
            </a:r>
            <a:endParaRPr lang="en-US" dirty="0" smtClean="0">
              <a:solidFill>
                <a:schemeClr val="bg1"/>
              </a:solidFill>
              <a:latin typeface="Arial Black" charset="0"/>
              <a:cs typeface="Arial" charset="0"/>
            </a:endParaRPr>
          </a:p>
          <a:p>
            <a:pPr marL="0" indent="0">
              <a:lnSpc>
                <a:spcPct val="90000"/>
              </a:lnSpc>
              <a:buNone/>
            </a:pPr>
            <a:r>
              <a:rPr lang="en-US" dirty="0" smtClean="0">
                <a:solidFill>
                  <a:schemeClr val="bg1"/>
                </a:solidFill>
                <a:latin typeface="Arial Black" charset="0"/>
                <a:cs typeface="Arial" charset="0"/>
              </a:rPr>
              <a:t>scores</a:t>
            </a:r>
            <a:r>
              <a:rPr lang="en-US" dirty="0">
                <a:solidFill>
                  <a:schemeClr val="bg1"/>
                </a:solidFill>
                <a:latin typeface="Arial Black" charset="0"/>
                <a:cs typeface="Arial" charset="0"/>
              </a:rPr>
              <a:t>?</a:t>
            </a:r>
          </a:p>
          <a:p>
            <a:pPr>
              <a:lnSpc>
                <a:spcPct val="90000"/>
              </a:lnSpc>
            </a:pPr>
            <a:endParaRPr lang="en-US" dirty="0">
              <a:solidFill>
                <a:schemeClr val="bg1"/>
              </a:solidFill>
              <a:latin typeface="Arial Black" charset="0"/>
              <a:cs typeface="Arial" charset="0"/>
            </a:endParaRPr>
          </a:p>
          <a:p>
            <a:pPr>
              <a:lnSpc>
                <a:spcPct val="90000"/>
              </a:lnSpc>
              <a:buNone/>
            </a:pPr>
            <a:r>
              <a:rPr lang="en-US" dirty="0">
                <a:solidFill>
                  <a:schemeClr val="bg1"/>
                </a:solidFill>
                <a:latin typeface="Arial Black" charset="0"/>
                <a:cs typeface="Arial" charset="0"/>
              </a:rPr>
              <a:t>         </a:t>
            </a:r>
            <a:r>
              <a:rPr lang="en-US" dirty="0" smtClean="0">
                <a:solidFill>
                  <a:schemeClr val="bg1"/>
                </a:solidFill>
                <a:latin typeface="Arial Black" charset="0"/>
                <a:cs typeface="Arial" charset="0"/>
              </a:rPr>
              <a:t>      Not </a:t>
            </a:r>
            <a:r>
              <a:rPr lang="en-US" dirty="0">
                <a:solidFill>
                  <a:schemeClr val="bg1"/>
                </a:solidFill>
                <a:latin typeface="Arial Black" charset="0"/>
                <a:cs typeface="Arial" charset="0"/>
              </a:rPr>
              <a:t>necessarily</a:t>
            </a:r>
          </a:p>
          <a:p>
            <a:pPr>
              <a:lnSpc>
                <a:spcPct val="90000"/>
              </a:lnSpc>
              <a:buNone/>
            </a:pPr>
            <a:endParaRPr lang="en-US" dirty="0">
              <a:solidFill>
                <a:schemeClr val="bg1"/>
              </a:solidFill>
              <a:latin typeface="Arial Black" charset="0"/>
              <a:cs typeface="Arial" charset="0"/>
            </a:endParaRPr>
          </a:p>
          <a:p>
            <a:pPr>
              <a:lnSpc>
                <a:spcPct val="90000"/>
              </a:lnSpc>
              <a:buNone/>
            </a:pPr>
            <a:r>
              <a:rPr lang="en-US" dirty="0">
                <a:solidFill>
                  <a:schemeClr val="bg1"/>
                </a:solidFill>
                <a:latin typeface="Arial Black" charset="0"/>
                <a:cs typeface="Arial" charset="0"/>
              </a:rPr>
              <a:t>You </a:t>
            </a:r>
            <a:r>
              <a:rPr lang="en-US" dirty="0" smtClean="0">
                <a:solidFill>
                  <a:schemeClr val="bg1"/>
                </a:solidFill>
                <a:latin typeface="Arial Black" charset="0"/>
                <a:cs typeface="Arial" charset="0"/>
              </a:rPr>
              <a:t>select test </a:t>
            </a:r>
            <a:r>
              <a:rPr lang="en-US" dirty="0">
                <a:solidFill>
                  <a:schemeClr val="bg1"/>
                </a:solidFill>
                <a:latin typeface="Arial Black" charset="0"/>
                <a:cs typeface="Arial" charset="0"/>
              </a:rPr>
              <a:t>dates.</a:t>
            </a:r>
          </a:p>
          <a:p>
            <a:pPr>
              <a:lnSpc>
                <a:spcPct val="90000"/>
              </a:lnSpc>
              <a:buNone/>
            </a:pPr>
            <a:r>
              <a:rPr lang="en-US" dirty="0">
                <a:solidFill>
                  <a:schemeClr val="bg1"/>
                </a:solidFill>
                <a:latin typeface="Arial Black" charset="0"/>
                <a:cs typeface="Arial" charset="0"/>
              </a:rPr>
              <a:t>You </a:t>
            </a:r>
            <a:r>
              <a:rPr lang="en-US" u="sng" dirty="0">
                <a:solidFill>
                  <a:schemeClr val="bg1"/>
                </a:solidFill>
                <a:latin typeface="Arial Black" charset="0"/>
                <a:cs typeface="Arial" charset="0"/>
              </a:rPr>
              <a:t>cannot separate </a:t>
            </a:r>
            <a:r>
              <a:rPr lang="en-US" dirty="0">
                <a:solidFill>
                  <a:schemeClr val="bg1"/>
                </a:solidFill>
                <a:latin typeface="Arial Black" charset="0"/>
                <a:cs typeface="Arial" charset="0"/>
              </a:rPr>
              <a:t>scores from any</a:t>
            </a:r>
          </a:p>
          <a:p>
            <a:pPr>
              <a:lnSpc>
                <a:spcPct val="90000"/>
              </a:lnSpc>
              <a:buNone/>
            </a:pPr>
            <a:r>
              <a:rPr lang="en-US" dirty="0">
                <a:solidFill>
                  <a:schemeClr val="bg1"/>
                </a:solidFill>
                <a:latin typeface="Arial Black" charset="0"/>
                <a:cs typeface="Arial" charset="0"/>
              </a:rPr>
              <a:t>   particular test date.  All go from one</a:t>
            </a:r>
          </a:p>
          <a:p>
            <a:pPr>
              <a:lnSpc>
                <a:spcPct val="90000"/>
              </a:lnSpc>
              <a:buNone/>
            </a:pPr>
            <a:r>
              <a:rPr lang="en-US" dirty="0">
                <a:solidFill>
                  <a:schemeClr val="bg1"/>
                </a:solidFill>
                <a:latin typeface="Arial Black" charset="0"/>
                <a:cs typeface="Arial" charset="0"/>
              </a:rPr>
              <a:t>   date, or none goes.</a:t>
            </a:r>
          </a:p>
          <a:p>
            <a:pPr>
              <a:lnSpc>
                <a:spcPct val="90000"/>
              </a:lnSpc>
              <a:buNone/>
            </a:pPr>
            <a:endParaRPr lang="en-US" dirty="0" smtClean="0">
              <a:solidFill>
                <a:schemeClr val="bg1"/>
              </a:solidFill>
              <a:latin typeface="Arial Black" charset="0"/>
              <a:cs typeface="Arial" charset="0"/>
            </a:endParaRPr>
          </a:p>
          <a:p>
            <a:pPr>
              <a:lnSpc>
                <a:spcPct val="90000"/>
              </a:lnSpc>
              <a:buNone/>
            </a:pPr>
            <a:r>
              <a:rPr lang="en-US" dirty="0" smtClean="0">
                <a:solidFill>
                  <a:schemeClr val="bg1"/>
                </a:solidFill>
                <a:latin typeface="Arial Black" charset="0"/>
                <a:cs typeface="Arial" charset="0"/>
              </a:rPr>
              <a:t>   </a:t>
            </a:r>
            <a:endParaRPr lang="en-US" dirty="0">
              <a:solidFill>
                <a:schemeClr val="bg1"/>
              </a:solidFill>
              <a:latin typeface="Arial Black" charset="0"/>
              <a:cs typeface="Arial" charset="0"/>
            </a:endParaRPr>
          </a:p>
          <a:p>
            <a:endParaRPr lang="en-US" dirty="0">
              <a:solidFill>
                <a:schemeClr val="bg1"/>
              </a:solidFill>
            </a:endParaRPr>
          </a:p>
        </p:txBody>
      </p:sp>
      <p:pic>
        <p:nvPicPr>
          <p:cNvPr id="4" name="Picture 3"/>
          <p:cNvPicPr>
            <a:picLocks noChangeAspect="1"/>
          </p:cNvPicPr>
          <p:nvPr/>
        </p:nvPicPr>
        <p:blipFill>
          <a:blip r:embed="rId2"/>
          <a:stretch>
            <a:fillRect/>
          </a:stretch>
        </p:blipFill>
        <p:spPr>
          <a:xfrm>
            <a:off x="5652482" y="248336"/>
            <a:ext cx="2703727" cy="2703727"/>
          </a:xfrm>
          <a:prstGeom prst="rect">
            <a:avLst/>
          </a:prstGeom>
        </p:spPr>
      </p:pic>
    </p:spTree>
    <p:extLst>
      <p:ext uri="{BB962C8B-B14F-4D97-AF65-F5344CB8AC3E}">
        <p14:creationId xmlns:p14="http://schemas.microsoft.com/office/powerpoint/2010/main" val="3173903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2" y="196773"/>
            <a:ext cx="8495648" cy="6370974"/>
          </a:xfrm>
          <a:prstGeom prst="rect">
            <a:avLst/>
          </a:prstGeom>
          <a:noFill/>
        </p:spPr>
        <p:txBody>
          <a:bodyPr wrap="square" rtlCol="0">
            <a:spAutoFit/>
          </a:bodyPr>
          <a:lstStyle/>
          <a:p>
            <a:r>
              <a:rPr lang="en-US" sz="6000" dirty="0" smtClean="0"/>
              <a:t>         </a:t>
            </a:r>
          </a:p>
          <a:p>
            <a:r>
              <a:rPr lang="en-US" sz="6000" dirty="0" smtClean="0"/>
              <a:t>             </a:t>
            </a:r>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Questions  </a:t>
            </a:r>
            <a:endParaRPr lang="en-US" sz="6000" dirty="0" smtClean="0">
              <a:solidFill>
                <a:srgbClr val="FF0000"/>
              </a:solidFill>
            </a:endParaRPr>
          </a:p>
          <a:p>
            <a:r>
              <a:rPr lang="en-US" sz="6000" dirty="0" smtClean="0"/>
              <a:t>   </a:t>
            </a:r>
          </a:p>
          <a:p>
            <a:r>
              <a:rPr lang="en-US" sz="6000" b="1" dirty="0" smtClean="0">
                <a:ln w="19050">
                  <a:solidFill>
                    <a:schemeClr val="tx2">
                      <a:tint val="1000"/>
                    </a:schemeClr>
                  </a:solidFill>
                  <a:prstDash val="solid"/>
                </a:ln>
                <a:solidFill>
                  <a:schemeClr val="tx2">
                    <a:lumMod val="60000"/>
                    <a:lumOff val="40000"/>
                  </a:schemeClr>
                </a:solidFill>
                <a:effectLst>
                  <a:outerShdw blurRad="50000" dist="50800" dir="7500000" algn="tl">
                    <a:srgbClr val="000000">
                      <a:shade val="5000"/>
                      <a:alpha val="35000"/>
                    </a:srgbClr>
                  </a:outerShdw>
                </a:effectLst>
              </a:rPr>
              <a:t> </a:t>
            </a:r>
            <a:r>
              <a:rPr lang="en-US" sz="4800" b="1" dirty="0" smtClean="0">
                <a:ln w="19050">
                  <a:solidFill>
                    <a:schemeClr val="tx2">
                      <a:tint val="1000"/>
                    </a:schemeClr>
                  </a:solidFill>
                  <a:prstDash val="solid"/>
                </a:ln>
                <a:solidFill>
                  <a:schemeClr val="tx2">
                    <a:lumMod val="60000"/>
                    <a:lumOff val="40000"/>
                  </a:schemeClr>
                </a:solidFill>
                <a:effectLst>
                  <a:outerShdw blurRad="50000" dist="50800" dir="7500000" algn="tl">
                    <a:srgbClr val="000000">
                      <a:shade val="5000"/>
                      <a:alpha val="35000"/>
                    </a:srgbClr>
                  </a:outerShdw>
                </a:effectLst>
              </a:rPr>
              <a:t>Please feel free to contact us: </a:t>
            </a:r>
          </a:p>
          <a:p>
            <a:endParaRPr lang="en-US"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endParaRPr>
          </a:p>
          <a:p>
            <a:endParaRPr lang="en-US" dirty="0" smtClean="0"/>
          </a:p>
          <a:p>
            <a:r>
              <a:rPr lang="en-US" dirty="0" smtClean="0"/>
              <a:t>                        </a:t>
            </a:r>
            <a:r>
              <a:rPr lang="en-US" smtClean="0"/>
              <a:t>  </a:t>
            </a:r>
            <a:r>
              <a:rPr lang="en-US" sz="4400" smtClean="0">
                <a:solidFill>
                  <a:srgbClr val="FF0000"/>
                </a:solidFill>
                <a:hlinkClick r:id="rId2"/>
              </a:rPr>
              <a:t>Martgagnon</a:t>
            </a:r>
            <a:r>
              <a:rPr lang="en-US" sz="4400" dirty="0" smtClean="0">
                <a:solidFill>
                  <a:srgbClr val="FF0000"/>
                </a:solidFill>
                <a:hlinkClick r:id="rId2"/>
              </a:rPr>
              <a:t>@aol.com</a:t>
            </a:r>
            <a:endParaRPr lang="en-US" sz="4400" dirty="0" smtClean="0">
              <a:solidFill>
                <a:srgbClr val="FF0000"/>
              </a:solidFill>
            </a:endParaRPr>
          </a:p>
          <a:p>
            <a:r>
              <a:rPr lang="en-US" dirty="0"/>
              <a:t> </a:t>
            </a:r>
            <a:r>
              <a:rPr lang="en-US" dirty="0" smtClean="0"/>
              <a:t>                                     </a:t>
            </a:r>
            <a:r>
              <a:rPr lang="en-US"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Rebecca Mason </a:t>
            </a:r>
          </a:p>
          <a:p>
            <a:r>
              <a:rPr lang="en-US"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443 813-1301</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3" name="Picture 2" desc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95" y="1026090"/>
            <a:ext cx="2821065" cy="2159512"/>
          </a:xfrm>
          <a:prstGeom prst="rect">
            <a:avLst/>
          </a:prstGeom>
        </p:spPr>
      </p:pic>
    </p:spTree>
    <p:extLst>
      <p:ext uri="{BB962C8B-B14F-4D97-AF65-F5344CB8AC3E}">
        <p14:creationId xmlns:p14="http://schemas.microsoft.com/office/powerpoint/2010/main" val="84514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310" y="1600200"/>
            <a:ext cx="4358490" cy="5257800"/>
          </a:xfrm>
        </p:spPr>
        <p:txBody>
          <a:bodyPr>
            <a:normAutofit lnSpcReduction="10000"/>
          </a:bodyPr>
          <a:lstStyle/>
          <a:p>
            <a:pPr marL="0" indent="0">
              <a:buNone/>
            </a:pPr>
            <a:r>
              <a:rPr lang="en-US" dirty="0" smtClean="0"/>
              <a:t>             </a:t>
            </a:r>
            <a:r>
              <a:rPr lang="en-US" sz="71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SAT</a:t>
            </a:r>
          </a:p>
          <a:p>
            <a:endParaRPr lang="en-US" dirty="0"/>
          </a:p>
          <a:p>
            <a:pPr marL="0" indent="0">
              <a:buNone/>
            </a:pPr>
            <a:r>
              <a:rPr lang="en-US" dirty="0" smtClean="0"/>
              <a:t>Designed to be an       </a:t>
            </a:r>
            <a:r>
              <a:rPr lang="en-US" b="1" dirty="0" smtClean="0"/>
              <a:t>aptitude</a:t>
            </a:r>
            <a:r>
              <a:rPr lang="en-US" dirty="0" smtClean="0"/>
              <a:t> test-which tests reasoning. Questions are evidence based with emphasis on multi-step problem </a:t>
            </a:r>
          </a:p>
          <a:p>
            <a:pPr marL="0" indent="0">
              <a:buNone/>
            </a:pPr>
            <a:endParaRPr lang="en-US" dirty="0"/>
          </a:p>
          <a:p>
            <a:pPr marL="0" indent="0">
              <a:buNone/>
            </a:pPr>
            <a:r>
              <a:rPr lang="en-US" dirty="0" smtClean="0"/>
              <a:t>Accepted by ALL college in US.</a:t>
            </a:r>
            <a:endParaRPr lang="en-US" dirty="0"/>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4648200" y="1600200"/>
            <a:ext cx="4495800" cy="5257800"/>
          </a:xfrm>
        </p:spPr>
        <p:txBody>
          <a:bodyPr>
            <a:normAutofit lnSpcReduction="10000"/>
          </a:bodyPr>
          <a:lstStyle/>
          <a:p>
            <a:pPr marL="0" indent="0">
              <a:buNone/>
            </a:pPr>
            <a:r>
              <a:rPr lang="en-US" dirty="0" smtClean="0"/>
              <a:t>               </a:t>
            </a: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ACT</a:t>
            </a:r>
          </a:p>
          <a:p>
            <a:pPr marL="0" indent="0">
              <a:buNone/>
            </a:pPr>
            <a:endParaRPr lang="en-US" dirty="0" smtClean="0"/>
          </a:p>
          <a:p>
            <a:pPr marL="0" indent="0">
              <a:buNone/>
            </a:pPr>
            <a:r>
              <a:rPr lang="en-US" dirty="0" smtClean="0"/>
              <a:t>Designed to be an </a:t>
            </a:r>
            <a:r>
              <a:rPr lang="en-US" b="1" dirty="0" smtClean="0"/>
              <a:t>achievement </a:t>
            </a:r>
            <a:r>
              <a:rPr lang="en-US" dirty="0" smtClean="0"/>
              <a:t>test- which assesses skills learned in school. Questions are straight forward &amp; less difficult to decipher.</a:t>
            </a:r>
          </a:p>
          <a:p>
            <a:pPr marL="0" indent="0">
              <a:buNone/>
            </a:pPr>
            <a:endParaRPr lang="en-US" dirty="0"/>
          </a:p>
          <a:p>
            <a:pPr marL="0" indent="0">
              <a:buNone/>
            </a:pPr>
            <a:r>
              <a:rPr lang="en-US" dirty="0" smtClean="0"/>
              <a:t>Accepted by ALL colleges in US.</a:t>
            </a:r>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692" y="201773"/>
            <a:ext cx="3069425" cy="1743075"/>
          </a:xfrm>
          <a:prstGeom prst="rect">
            <a:avLst/>
          </a:prstGeom>
        </p:spPr>
      </p:pic>
      <p:sp>
        <p:nvSpPr>
          <p:cNvPr id="6" name="Title 5"/>
          <p:cNvSpPr>
            <a:spLocks noGrp="1"/>
          </p:cNvSpPr>
          <p:nvPr>
            <p:ph type="title"/>
          </p:nvPr>
        </p:nvSpPr>
        <p:spPr>
          <a:xfrm>
            <a:off x="10659291" y="2282651"/>
            <a:ext cx="209005" cy="284850"/>
          </a:xfrm>
        </p:spPr>
        <p:txBody>
          <a:bodyPr>
            <a:normAutofit fontScale="90000"/>
          </a:bodyPr>
          <a:lstStyle/>
          <a:p>
            <a:endParaRPr lang="en-US" dirty="0"/>
          </a:p>
        </p:txBody>
      </p:sp>
    </p:spTree>
    <p:extLst>
      <p:ext uri="{BB962C8B-B14F-4D97-AF65-F5344CB8AC3E}">
        <p14:creationId xmlns:p14="http://schemas.microsoft.com/office/powerpoint/2010/main" val="2675257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rgbClr val="FFFFFF"/>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158" y="274638"/>
            <a:ext cx="9158958" cy="1143000"/>
          </a:xfrm>
        </p:spPr>
        <p:txBody>
          <a:bodyPr>
            <a:normAutofit fontScale="90000"/>
          </a:bodyPr>
          <a:lstStyle/>
          <a:p>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SAT  </a:t>
            </a:r>
            <a:r>
              <a:rPr lang="en-US" sz="4000" dirty="0" smtClean="0"/>
              <a:t> </a:t>
            </a:r>
            <a:r>
              <a:rPr lang="en-US" b="1" u="sng"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STRUCTURAL DIFFERENCES</a:t>
            </a:r>
            <a:r>
              <a:rPr lang="en-US" sz="2800" b="1"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    </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ACT</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sz="half" idx="1"/>
          </p:nvPr>
        </p:nvSpPr>
        <p:spPr>
          <a:xfrm>
            <a:off x="0" y="1109176"/>
            <a:ext cx="4793334" cy="5016987"/>
          </a:xfrm>
        </p:spPr>
        <p:txBody>
          <a:bodyPr>
            <a:normAutofit fontScale="77500" lnSpcReduction="20000"/>
          </a:bodyPr>
          <a:lstStyle/>
          <a:p>
            <a:pPr marL="0" indent="0">
              <a:buNone/>
            </a:pPr>
            <a:endParaRPr lang="en-US" dirty="0" smtClean="0"/>
          </a:p>
          <a:p>
            <a:pPr marL="0" indent="0">
              <a:buNone/>
            </a:pPr>
            <a:r>
              <a:rPr lang="en-US" dirty="0"/>
              <a:t>Each section has a score range from </a:t>
            </a:r>
            <a:r>
              <a:rPr lang="en-US" b="1" dirty="0"/>
              <a:t>200-800</a:t>
            </a:r>
          </a:p>
          <a:p>
            <a:pPr marL="0" indent="0">
              <a:buNone/>
            </a:pPr>
            <a:endParaRPr lang="en-US" dirty="0"/>
          </a:p>
          <a:p>
            <a:pPr marL="0" indent="0">
              <a:buNone/>
            </a:pPr>
            <a:r>
              <a:rPr lang="en-US" dirty="0" smtClean="0"/>
              <a:t>SAT questions get more difficult as</a:t>
            </a:r>
          </a:p>
          <a:p>
            <a:pPr marL="0" indent="0">
              <a:buNone/>
            </a:pPr>
            <a:r>
              <a:rPr lang="en-US" dirty="0" smtClean="0"/>
              <a:t>they progress in math area (only)</a:t>
            </a:r>
          </a:p>
          <a:p>
            <a:pPr marL="0" indent="0">
              <a:buNone/>
            </a:pPr>
            <a:endParaRPr lang="en-US" dirty="0" smtClean="0"/>
          </a:p>
          <a:p>
            <a:pPr marL="0" indent="0">
              <a:buNone/>
            </a:pPr>
            <a:r>
              <a:rPr lang="en-US" b="1" dirty="0" smtClean="0"/>
              <a:t>No penalty </a:t>
            </a:r>
            <a:r>
              <a:rPr lang="en-US" dirty="0" smtClean="0"/>
              <a:t>for incorrect answers</a:t>
            </a:r>
          </a:p>
          <a:p>
            <a:pPr marL="0" indent="0">
              <a:buNone/>
            </a:pPr>
            <a:endParaRPr lang="en-US" dirty="0"/>
          </a:p>
          <a:p>
            <a:pPr marL="0" indent="0">
              <a:buNone/>
            </a:pPr>
            <a:endParaRPr lang="en-US" dirty="0" smtClean="0"/>
          </a:p>
          <a:p>
            <a:pPr marL="0" indent="0">
              <a:buNone/>
            </a:pPr>
            <a:r>
              <a:rPr lang="en-US" dirty="0" smtClean="0"/>
              <a:t>Composite SAT score is the </a:t>
            </a:r>
            <a:r>
              <a:rPr lang="en-US" b="1" dirty="0" smtClean="0"/>
              <a:t>sum</a:t>
            </a:r>
            <a:r>
              <a:rPr lang="en-US" dirty="0" smtClean="0"/>
              <a:t> of the two section scores. Report also gives national percentiles</a:t>
            </a:r>
            <a:r>
              <a:rPr lang="en-US" dirty="0"/>
              <a:t> </a:t>
            </a:r>
            <a:r>
              <a:rPr lang="en-US" dirty="0" smtClean="0"/>
              <a:t>which compares your scores with national scores  </a:t>
            </a:r>
          </a:p>
          <a:p>
            <a:pPr marL="0" indent="0">
              <a:buNone/>
            </a:pPr>
            <a:endParaRPr lang="en-US" dirty="0"/>
          </a:p>
        </p:txBody>
      </p:sp>
      <p:sp>
        <p:nvSpPr>
          <p:cNvPr id="4" name="Content Placeholder 3"/>
          <p:cNvSpPr>
            <a:spLocks noGrp="1"/>
          </p:cNvSpPr>
          <p:nvPr>
            <p:ph sz="half" idx="2"/>
          </p:nvPr>
        </p:nvSpPr>
        <p:spPr>
          <a:xfrm>
            <a:off x="4793334" y="1109176"/>
            <a:ext cx="4350666" cy="5016987"/>
          </a:xfrm>
        </p:spPr>
        <p:txBody>
          <a:bodyPr>
            <a:normAutofit fontScale="77500" lnSpcReduction="20000"/>
          </a:bodyPr>
          <a:lstStyle/>
          <a:p>
            <a:pPr marL="0" indent="0">
              <a:buNone/>
            </a:pPr>
            <a:endParaRPr lang="en-US" dirty="0" smtClean="0"/>
          </a:p>
          <a:p>
            <a:pPr marL="0" indent="0">
              <a:buNone/>
            </a:pPr>
            <a:r>
              <a:rPr lang="en-US" dirty="0"/>
              <a:t>Each section range </a:t>
            </a:r>
            <a:r>
              <a:rPr lang="en-US" b="1" dirty="0"/>
              <a:t>1- 36 points</a:t>
            </a:r>
          </a:p>
          <a:p>
            <a:pPr marL="0" indent="0">
              <a:buNone/>
            </a:pPr>
            <a:endParaRPr lang="en-US" dirty="0"/>
          </a:p>
          <a:p>
            <a:pPr marL="0" indent="0">
              <a:buNone/>
            </a:pPr>
            <a:endParaRPr lang="en-US" dirty="0" smtClean="0"/>
          </a:p>
          <a:p>
            <a:pPr marL="0" indent="0">
              <a:buNone/>
            </a:pPr>
            <a:r>
              <a:rPr lang="en-US" dirty="0" smtClean="0"/>
              <a:t>Question difficulty level is more consistent on ACT</a:t>
            </a:r>
          </a:p>
          <a:p>
            <a:endParaRPr lang="en-US" dirty="0"/>
          </a:p>
          <a:p>
            <a:pPr marL="0" indent="0">
              <a:buNone/>
            </a:pPr>
            <a:r>
              <a:rPr lang="en-US" b="1" dirty="0" smtClean="0"/>
              <a:t>No penalty </a:t>
            </a:r>
            <a:r>
              <a:rPr lang="en-US" dirty="0" smtClean="0"/>
              <a:t>for incorrect answers</a:t>
            </a:r>
          </a:p>
          <a:p>
            <a:pPr marL="0" indent="0">
              <a:buNone/>
            </a:pPr>
            <a:endParaRPr lang="en-US" dirty="0"/>
          </a:p>
          <a:p>
            <a:pPr marL="0" indent="0">
              <a:buNone/>
            </a:pPr>
            <a:endParaRPr lang="en-US" dirty="0"/>
          </a:p>
          <a:p>
            <a:pPr marL="0" indent="0">
              <a:buNone/>
            </a:pPr>
            <a:r>
              <a:rPr lang="en-US" dirty="0" smtClean="0"/>
              <a:t>Composite ACT score is the </a:t>
            </a:r>
            <a:r>
              <a:rPr lang="en-US" b="1" dirty="0" smtClean="0"/>
              <a:t>average</a:t>
            </a:r>
            <a:r>
              <a:rPr lang="en-US" dirty="0" smtClean="0"/>
              <a:t> of student’s scores on the 4 sections. Test also gives national percentiles. </a:t>
            </a:r>
            <a:endParaRPr lang="en-US" dirty="0"/>
          </a:p>
        </p:txBody>
      </p:sp>
      <p:sp>
        <p:nvSpPr>
          <p:cNvPr id="7" name="Rectangle 6"/>
          <p:cNvSpPr/>
          <p:nvPr/>
        </p:nvSpPr>
        <p:spPr>
          <a:xfrm>
            <a:off x="4578706" y="1860402"/>
            <a:ext cx="45719" cy="4265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49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40000"/>
                <a:lumOff val="60000"/>
              </a:schemeClr>
            </a:gs>
            <a:gs pos="100000">
              <a:schemeClr val="bg1"/>
            </a:gs>
          </a:gsLst>
          <a:lin ang="4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02387"/>
          </a:xfrm>
        </p:spPr>
        <p:txBody>
          <a:bodyPr>
            <a:normAutofit fontScale="90000"/>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t>
            </a:r>
            <a:r>
              <a:rPr lang="en-US" sz="54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Section Overviews</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ACT</a:t>
            </a:r>
            <a:r>
              <a:rPr lang="en-US" b="1" dirty="0" smtClean="0">
                <a:solidFill>
                  <a:srgbClr val="0000FF"/>
                </a:solidFill>
              </a:rPr>
              <a:t> </a:t>
            </a:r>
            <a:endParaRPr lang="en-US" dirty="0"/>
          </a:p>
        </p:txBody>
      </p:sp>
      <p:sp>
        <p:nvSpPr>
          <p:cNvPr id="3" name="Content Placeholder 2"/>
          <p:cNvSpPr>
            <a:spLocks noGrp="1"/>
          </p:cNvSpPr>
          <p:nvPr>
            <p:ph sz="half" idx="1"/>
          </p:nvPr>
        </p:nvSpPr>
        <p:spPr>
          <a:xfrm>
            <a:off x="457200" y="1367530"/>
            <a:ext cx="4038600" cy="4758633"/>
          </a:xfrm>
        </p:spPr>
        <p:txBody>
          <a:bodyPr>
            <a:normAutofit fontScale="55000" lnSpcReduction="20000"/>
          </a:bodyPr>
          <a:lstStyle/>
          <a:p>
            <a:endParaRPr lang="en-US" b="1" dirty="0" smtClean="0">
              <a:solidFill>
                <a:srgbClr val="FF0000"/>
              </a:solidFill>
            </a:endParaRPr>
          </a:p>
          <a:p>
            <a:pPr marL="0" indent="0">
              <a:buNone/>
            </a:pPr>
            <a:r>
              <a:rPr lang="en-US" b="1" dirty="0" smtClean="0">
                <a:solidFill>
                  <a:srgbClr val="FF0000"/>
                </a:solidFill>
              </a:rPr>
              <a:t>Reading: </a:t>
            </a:r>
            <a:r>
              <a:rPr lang="en-US" dirty="0" smtClean="0">
                <a:solidFill>
                  <a:srgbClr val="FF0000"/>
                </a:solidFill>
              </a:rPr>
              <a:t>52 questions-65 minutes ( 1 minute 15 seconds) </a:t>
            </a:r>
          </a:p>
          <a:p>
            <a:pPr marL="0" indent="0">
              <a:buNone/>
            </a:pPr>
            <a:endParaRPr lang="en-US" b="1" dirty="0" smtClean="0">
              <a:solidFill>
                <a:srgbClr val="FF0000"/>
              </a:solidFill>
            </a:endParaRPr>
          </a:p>
          <a:p>
            <a:pPr marL="0" indent="0">
              <a:buNone/>
            </a:pPr>
            <a:r>
              <a:rPr lang="en-US" b="1" dirty="0" smtClean="0">
                <a:solidFill>
                  <a:srgbClr val="FF0000"/>
                </a:solidFill>
              </a:rPr>
              <a:t>Writing: </a:t>
            </a:r>
            <a:r>
              <a:rPr lang="en-US" dirty="0" smtClean="0">
                <a:solidFill>
                  <a:srgbClr val="FF0000"/>
                </a:solidFill>
              </a:rPr>
              <a:t>44 question-35 minutes ( 47 seconds per question) </a:t>
            </a:r>
          </a:p>
          <a:p>
            <a:endParaRPr lang="en-US" b="1" dirty="0" smtClean="0">
              <a:solidFill>
                <a:srgbClr val="FF0000"/>
              </a:solidFill>
            </a:endParaRPr>
          </a:p>
          <a:p>
            <a:pPr marL="0" indent="0">
              <a:buNone/>
            </a:pPr>
            <a:r>
              <a:rPr lang="en-US" b="1" dirty="0" smtClean="0">
                <a:solidFill>
                  <a:srgbClr val="FF0000"/>
                </a:solidFill>
              </a:rPr>
              <a:t>Math (No calculator):</a:t>
            </a:r>
            <a:r>
              <a:rPr lang="en-US" dirty="0" smtClean="0">
                <a:solidFill>
                  <a:srgbClr val="FF0000"/>
                </a:solidFill>
              </a:rPr>
              <a:t>20 questions-25 minutes ( 1 minute 15 seconds) </a:t>
            </a:r>
          </a:p>
          <a:p>
            <a:endParaRPr lang="en-US" b="1" dirty="0" smtClean="0">
              <a:solidFill>
                <a:srgbClr val="FF0000"/>
              </a:solidFill>
            </a:endParaRPr>
          </a:p>
          <a:p>
            <a:pPr marL="0" indent="0">
              <a:buNone/>
            </a:pPr>
            <a:r>
              <a:rPr lang="en-US" b="1" dirty="0" smtClean="0">
                <a:solidFill>
                  <a:srgbClr val="FF0000"/>
                </a:solidFill>
              </a:rPr>
              <a:t>Math </a:t>
            </a:r>
            <a:r>
              <a:rPr lang="en-US" b="1" dirty="0" smtClean="0">
                <a:solidFill>
                  <a:srgbClr val="FF0000"/>
                </a:solidFill>
                <a:sym typeface="Wingdings"/>
              </a:rPr>
              <a:t>(calculator</a:t>
            </a:r>
            <a:r>
              <a:rPr lang="en-US" b="1" dirty="0" smtClean="0">
                <a:solidFill>
                  <a:srgbClr val="FF0000"/>
                </a:solidFill>
              </a:rPr>
              <a:t> friendly): </a:t>
            </a:r>
            <a:r>
              <a:rPr lang="en-US" dirty="0" smtClean="0">
                <a:solidFill>
                  <a:srgbClr val="FF0000"/>
                </a:solidFill>
              </a:rPr>
              <a:t>38 questions-55 minutes ( 1 minute26 seconds) </a:t>
            </a:r>
          </a:p>
          <a:p>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en-US" b="1" dirty="0" smtClean="0">
                <a:ln w="10541" cmpd="sng">
                  <a:solidFill>
                    <a:schemeClr val="accent1">
                      <a:shade val="88000"/>
                      <a:satMod val="110000"/>
                    </a:schemeClr>
                  </a:solidFill>
                  <a:prstDash val="solid"/>
                </a:ln>
                <a:solidFill>
                  <a:schemeClr val="tx2">
                    <a:lumMod val="50000"/>
                  </a:schemeClr>
                </a:solidFill>
              </a:rPr>
              <a:t>154 Questions- 3 hours</a:t>
            </a:r>
          </a:p>
          <a:p>
            <a:endParaRPr lang="en-US" b="1" dirty="0" smtClean="0">
              <a:solidFill>
                <a:srgbClr val="FF0000"/>
              </a:solidFill>
            </a:endParaRPr>
          </a:p>
          <a:p>
            <a:pPr marL="0" indent="0">
              <a:buNone/>
            </a:pPr>
            <a:r>
              <a:rPr lang="en-US" b="1" dirty="0" smtClean="0">
                <a:solidFill>
                  <a:srgbClr val="FF0000"/>
                </a:solidFill>
              </a:rPr>
              <a:t>Optional essay: </a:t>
            </a:r>
            <a:r>
              <a:rPr lang="en-US" dirty="0" smtClean="0">
                <a:solidFill>
                  <a:srgbClr val="FF0000"/>
                </a:solidFill>
              </a:rPr>
              <a:t>50 Minutes- Essay requires students to read a 650 word passage</a:t>
            </a:r>
          </a:p>
          <a:p>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b="1" dirty="0" smtClean="0">
                <a:solidFill>
                  <a:srgbClr val="0000FF"/>
                </a:solidFill>
              </a:rPr>
              <a:t>Reading: </a:t>
            </a:r>
            <a:r>
              <a:rPr lang="en-US" dirty="0" smtClean="0">
                <a:solidFill>
                  <a:srgbClr val="0000FF"/>
                </a:solidFill>
              </a:rPr>
              <a:t>40 questions- 35 minutes (52 seconds per question</a:t>
            </a:r>
            <a:endParaRPr lang="en-US" b="1" dirty="0" smtClean="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English (grammar): </a:t>
            </a:r>
            <a:r>
              <a:rPr lang="en-US" dirty="0" smtClean="0">
                <a:solidFill>
                  <a:srgbClr val="0000FF"/>
                </a:solidFill>
              </a:rPr>
              <a:t>75 questions- 45 minutes</a:t>
            </a:r>
          </a:p>
          <a:p>
            <a:pPr marL="0" indent="0">
              <a:buNone/>
            </a:pPr>
            <a:r>
              <a:rPr lang="en-US" dirty="0" smtClean="0">
                <a:solidFill>
                  <a:srgbClr val="0000FF"/>
                </a:solidFill>
              </a:rPr>
              <a:t> ( 36 seconds per question) </a:t>
            </a:r>
          </a:p>
          <a:p>
            <a:pPr marL="0" indent="0">
              <a:buNone/>
            </a:pPr>
            <a:endParaRPr lang="en-US" b="1" dirty="0" smtClean="0">
              <a:solidFill>
                <a:srgbClr val="0000FF"/>
              </a:solidFill>
            </a:endParaRPr>
          </a:p>
          <a:p>
            <a:pPr marL="0" indent="0">
              <a:buNone/>
            </a:pPr>
            <a:r>
              <a:rPr lang="en-US" b="1" dirty="0" smtClean="0">
                <a:solidFill>
                  <a:srgbClr val="0000FF"/>
                </a:solidFill>
              </a:rPr>
              <a:t>Math: </a:t>
            </a:r>
            <a:r>
              <a:rPr lang="en-US" dirty="0" smtClean="0">
                <a:solidFill>
                  <a:srgbClr val="0000FF"/>
                </a:solidFill>
              </a:rPr>
              <a:t>60 questions- 60 minutes ( 1 minute per question)</a:t>
            </a:r>
          </a:p>
          <a:p>
            <a:pPr marL="0" indent="0">
              <a:buNone/>
            </a:pPr>
            <a:endParaRPr lang="en-US" b="1" dirty="0" smtClean="0">
              <a:solidFill>
                <a:srgbClr val="0000FF"/>
              </a:solidFill>
            </a:endParaRPr>
          </a:p>
          <a:p>
            <a:pPr marL="0" indent="0">
              <a:buNone/>
            </a:pPr>
            <a:r>
              <a:rPr lang="en-US" b="1" dirty="0" smtClean="0">
                <a:solidFill>
                  <a:srgbClr val="0000FF"/>
                </a:solidFill>
              </a:rPr>
              <a:t>Science: </a:t>
            </a:r>
            <a:r>
              <a:rPr lang="en-US" dirty="0" smtClean="0">
                <a:solidFill>
                  <a:srgbClr val="0000FF"/>
                </a:solidFill>
              </a:rPr>
              <a:t>40 questions-35 minutes ( 52.5 seconds per question) </a:t>
            </a:r>
          </a:p>
          <a:p>
            <a:pPr marL="0" indent="0">
              <a:buNone/>
            </a:pPr>
            <a:endParaRPr lang="en-US" dirty="0" smtClean="0">
              <a:solidFill>
                <a:srgbClr val="0000FF"/>
              </a:solidFill>
            </a:endParaRPr>
          </a:p>
          <a:p>
            <a:pPr marL="0" indent="0">
              <a:buNone/>
            </a:pPr>
            <a:r>
              <a:rPr lang="en-US" b="1" dirty="0" smtClean="0">
                <a:ln w="1905"/>
                <a:solidFill>
                  <a:srgbClr val="FF0000"/>
                </a:solidFill>
                <a:effectLst>
                  <a:innerShdw blurRad="69850" dist="43180" dir="5400000">
                    <a:srgbClr val="000000">
                      <a:alpha val="65000"/>
                    </a:srgbClr>
                  </a:innerShdw>
                </a:effectLst>
              </a:rPr>
              <a:t>215 Questions-2 hours 55 minutes</a:t>
            </a:r>
            <a:endParaRPr lang="en-US" b="1" dirty="0" smtClean="0">
              <a:solidFill>
                <a:srgbClr val="FF0000"/>
              </a:solidFill>
            </a:endParaRPr>
          </a:p>
          <a:p>
            <a:pPr marL="0" indent="0">
              <a:buNone/>
            </a:pPr>
            <a:r>
              <a:rPr lang="en-US" b="1" dirty="0" smtClean="0">
                <a:solidFill>
                  <a:srgbClr val="0000FF"/>
                </a:solidFill>
              </a:rPr>
              <a:t>Optional essay: </a:t>
            </a:r>
            <a:r>
              <a:rPr lang="en-US" dirty="0" smtClean="0">
                <a:solidFill>
                  <a:srgbClr val="0000FF"/>
                </a:solidFill>
              </a:rPr>
              <a:t>40 minutes- Essay-describes a social issue &amp; provides 3 different views- very little reading</a:t>
            </a:r>
          </a:p>
          <a:p>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375" y="4829892"/>
            <a:ext cx="2490659" cy="1885000"/>
          </a:xfrm>
          <a:prstGeom prst="rect">
            <a:avLst/>
          </a:prstGeom>
        </p:spPr>
      </p:pic>
    </p:spTree>
    <p:extLst>
      <p:ext uri="{BB962C8B-B14F-4D97-AF65-F5344CB8AC3E}">
        <p14:creationId xmlns:p14="http://schemas.microsoft.com/office/powerpoint/2010/main" val="3725963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76000">
              <a:srgbClr val="FFFFFF"/>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4255" y="274638"/>
            <a:ext cx="9571055" cy="1143000"/>
          </a:xfrm>
        </p:spPr>
        <p:txBody>
          <a:bodyPr/>
          <a:lstStyle/>
          <a:p>
            <a:r>
              <a:rPr lang="en-US" dirty="0" smtClean="0"/>
              <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SAT</a:t>
            </a:r>
            <a:r>
              <a:rPr lang="en-US" dirty="0" smtClean="0"/>
              <a:t>    </a:t>
            </a:r>
            <a:r>
              <a:rPr lang="en-US" u="sng" dirty="0" smtClean="0"/>
              <a:t>Reading Section</a:t>
            </a:r>
            <a:r>
              <a:rPr lang="en-US" dirty="0" smtClean="0">
                <a:solidFill>
                  <a:schemeClr val="tx2">
                    <a:lumMod val="75000"/>
                  </a:schemeClr>
                </a:solidFill>
              </a:rPr>
              <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ACT</a:t>
            </a:r>
            <a:r>
              <a:rPr lang="en-US" dirty="0" smtClean="0"/>
              <a:t>  </a:t>
            </a:r>
            <a:endParaRPr lang="en-US" dirty="0"/>
          </a:p>
        </p:txBody>
      </p:sp>
      <p:sp>
        <p:nvSpPr>
          <p:cNvPr id="3" name="Content Placeholder 2"/>
          <p:cNvSpPr>
            <a:spLocks noGrp="1"/>
          </p:cNvSpPr>
          <p:nvPr>
            <p:ph sz="half" idx="1"/>
          </p:nvPr>
        </p:nvSpPr>
        <p:spPr>
          <a:xfrm>
            <a:off x="0" y="1600200"/>
            <a:ext cx="4342435" cy="5257800"/>
          </a:xfrm>
        </p:spPr>
        <p:txBody>
          <a:bodyPr/>
          <a:lstStyle/>
          <a:p>
            <a:pPr marL="0" indent="0">
              <a:buNone/>
            </a:pPr>
            <a:r>
              <a:rPr lang="en-US" dirty="0" smtClean="0"/>
              <a:t> </a:t>
            </a:r>
            <a:r>
              <a:rPr lang="en-US" dirty="0" smtClean="0">
                <a:solidFill>
                  <a:schemeClr val="tx2">
                    <a:lumMod val="75000"/>
                  </a:schemeClr>
                </a:solidFill>
              </a:rPr>
              <a:t>52 questions= 65 minutes</a:t>
            </a:r>
          </a:p>
          <a:p>
            <a:pPr marL="0" indent="0">
              <a:buNone/>
            </a:pPr>
            <a:r>
              <a:rPr lang="en-US" dirty="0" smtClean="0">
                <a:solidFill>
                  <a:schemeClr val="tx2">
                    <a:lumMod val="75000"/>
                  </a:schemeClr>
                </a:solidFill>
              </a:rPr>
              <a:t>“Twofer one “ questions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Emphasis on commonly used vocab words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Answer choices more convoluted</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Integrated charts &amp;  graphs</a:t>
            </a:r>
            <a:endParaRPr lang="en-US" dirty="0">
              <a:solidFill>
                <a:schemeClr val="tx2">
                  <a:lumMod val="75000"/>
                </a:schemeClr>
              </a:solidFill>
            </a:endParaRPr>
          </a:p>
        </p:txBody>
      </p:sp>
      <p:sp>
        <p:nvSpPr>
          <p:cNvPr id="4" name="Content Placeholder 3"/>
          <p:cNvSpPr>
            <a:spLocks noGrp="1"/>
          </p:cNvSpPr>
          <p:nvPr>
            <p:ph sz="half" idx="2"/>
          </p:nvPr>
        </p:nvSpPr>
        <p:spPr>
          <a:xfrm>
            <a:off x="4212269" y="1600200"/>
            <a:ext cx="4931731" cy="5257800"/>
          </a:xfrm>
        </p:spPr>
        <p:txBody>
          <a:bodyPr/>
          <a:lstStyle/>
          <a:p>
            <a:pPr marL="0" indent="0">
              <a:buNone/>
            </a:pPr>
            <a:r>
              <a:rPr lang="en-US" dirty="0" smtClean="0"/>
              <a:t> </a:t>
            </a:r>
            <a:r>
              <a:rPr lang="en-US" dirty="0" smtClean="0">
                <a:solidFill>
                  <a:schemeClr val="tx2">
                    <a:lumMod val="75000"/>
                  </a:schemeClr>
                </a:solidFill>
              </a:rPr>
              <a:t>40 questions=35 minutes</a:t>
            </a:r>
          </a:p>
          <a:p>
            <a:pPr marL="0" indent="0">
              <a:buNone/>
            </a:pPr>
            <a:r>
              <a:rPr lang="en-US" dirty="0" smtClean="0">
                <a:solidFill>
                  <a:schemeClr val="tx2">
                    <a:lumMod val="75000"/>
                  </a:schemeClr>
                </a:solidFill>
              </a:rPr>
              <a:t>No “Twofer one” questions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Fewer vocab words- more content based questions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Many one word or short phrase answers</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No charts &amp; graphs</a:t>
            </a:r>
            <a:endParaRPr lang="en-US" dirty="0">
              <a:solidFill>
                <a:schemeClr val="tx2">
                  <a:lumMod val="75000"/>
                </a:schemeClr>
              </a:solidFill>
            </a:endParaRPr>
          </a:p>
        </p:txBody>
      </p:sp>
      <p:pic>
        <p:nvPicPr>
          <p:cNvPr id="5" name="Picture 4"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136" y="5228265"/>
            <a:ext cx="1852864" cy="1629735"/>
          </a:xfrm>
          <a:prstGeom prst="rect">
            <a:avLst/>
          </a:prstGeom>
        </p:spPr>
      </p:pic>
    </p:spTree>
    <p:extLst>
      <p:ext uri="{BB962C8B-B14F-4D97-AF65-F5344CB8AC3E}">
        <p14:creationId xmlns:p14="http://schemas.microsoft.com/office/powerpoint/2010/main" val="3912450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accent6">
                <a:lumMod val="20000"/>
                <a:lumOff val="80000"/>
              </a:schemeClr>
            </a:gs>
            <a:gs pos="100000">
              <a:schemeClr val="accent1">
                <a:lumMod val="40000"/>
                <a:lumOff val="60000"/>
              </a:schemeClr>
            </a:gs>
          </a:gsLst>
          <a:lin ang="51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5802" y="274638"/>
            <a:ext cx="9892603"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Writing-language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 English)</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a:xfrm>
            <a:off x="0" y="1600200"/>
            <a:ext cx="4233145" cy="4525963"/>
          </a:xfrm>
        </p:spPr>
        <p:txBody>
          <a:bodyPr>
            <a:normAutofit fontScale="92500" lnSpcReduction="20000"/>
          </a:bodyPr>
          <a:lstStyle/>
          <a:p>
            <a:pPr marL="0" indent="0">
              <a:buNone/>
            </a:pPr>
            <a:r>
              <a:rPr lang="en-US" dirty="0" smtClean="0"/>
              <a:t>44 questions=35 minutes</a:t>
            </a:r>
          </a:p>
          <a:p>
            <a:pPr marL="0" indent="0">
              <a:buNone/>
            </a:pPr>
            <a:r>
              <a:rPr lang="en-US" dirty="0" smtClean="0"/>
              <a:t>     (writing/language)</a:t>
            </a:r>
          </a:p>
          <a:p>
            <a:pPr marL="0" indent="0">
              <a:buNone/>
            </a:pPr>
            <a:endParaRPr lang="en-US" dirty="0" smtClean="0"/>
          </a:p>
          <a:p>
            <a:pPr marL="0" indent="0">
              <a:buNone/>
            </a:pPr>
            <a:r>
              <a:rPr lang="en-US" dirty="0" smtClean="0"/>
              <a:t>Easiest section to repair</a:t>
            </a:r>
          </a:p>
          <a:p>
            <a:pPr marL="0" indent="0">
              <a:buNone/>
            </a:pPr>
            <a:endParaRPr lang="en-US" dirty="0" smtClean="0"/>
          </a:p>
          <a:p>
            <a:pPr marL="0" indent="0">
              <a:buNone/>
            </a:pPr>
            <a:r>
              <a:rPr lang="en-US" dirty="0" smtClean="0"/>
              <a:t>Added to the reading score only for  total 1 </a:t>
            </a:r>
            <a:r>
              <a:rPr lang="en-US" dirty="0"/>
              <a:t>R</a:t>
            </a:r>
            <a:r>
              <a:rPr lang="en-US" dirty="0" smtClean="0"/>
              <a:t>/W/L score.</a:t>
            </a:r>
          </a:p>
          <a:p>
            <a:pPr marL="0" indent="0">
              <a:buNone/>
            </a:pPr>
            <a:endParaRPr lang="en-US" dirty="0" smtClean="0"/>
          </a:p>
          <a:p>
            <a:pPr marL="0" indent="0">
              <a:buNone/>
            </a:pPr>
            <a:endParaRPr lang="en-US" dirty="0" smtClean="0"/>
          </a:p>
          <a:p>
            <a:pPr marL="0" indent="0">
              <a:buNone/>
            </a:pPr>
            <a:r>
              <a:rPr lang="en-US" dirty="0" smtClean="0"/>
              <a:t>Charts or graphs</a:t>
            </a:r>
            <a:endParaRPr lang="en-US" dirty="0"/>
          </a:p>
        </p:txBody>
      </p:sp>
      <p:sp>
        <p:nvSpPr>
          <p:cNvPr id="4" name="Content Placeholder 3"/>
          <p:cNvSpPr>
            <a:spLocks noGrp="1"/>
          </p:cNvSpPr>
          <p:nvPr>
            <p:ph sz="half" idx="2"/>
          </p:nvPr>
        </p:nvSpPr>
        <p:spPr>
          <a:xfrm>
            <a:off x="4233146" y="1600200"/>
            <a:ext cx="4314550" cy="4525963"/>
          </a:xfrm>
        </p:spPr>
        <p:txBody>
          <a:bodyPr>
            <a:normAutofit fontScale="92500" lnSpcReduction="20000"/>
          </a:bodyPr>
          <a:lstStyle/>
          <a:p>
            <a:pPr marL="0" indent="0">
              <a:buNone/>
            </a:pPr>
            <a:r>
              <a:rPr lang="en-US" dirty="0" smtClean="0"/>
              <a:t>75 questions= 45 minutes</a:t>
            </a:r>
          </a:p>
          <a:p>
            <a:pPr marL="0" indent="0">
              <a:buNone/>
            </a:pPr>
            <a:r>
              <a:rPr lang="en-US" dirty="0" smtClean="0"/>
              <a:t>            (English) </a:t>
            </a:r>
          </a:p>
          <a:p>
            <a:pPr marL="0" indent="0">
              <a:buNone/>
            </a:pPr>
            <a:endParaRPr lang="en-US" dirty="0" smtClean="0"/>
          </a:p>
          <a:p>
            <a:pPr marL="0" indent="0">
              <a:buNone/>
            </a:pPr>
            <a:r>
              <a:rPr lang="en-US" dirty="0" smtClean="0"/>
              <a:t>Easiest section to repair</a:t>
            </a:r>
          </a:p>
          <a:p>
            <a:pPr marL="0" indent="0">
              <a:buNone/>
            </a:pPr>
            <a:endParaRPr lang="en-US" dirty="0" smtClean="0"/>
          </a:p>
          <a:p>
            <a:pPr marL="0" indent="0">
              <a:buNone/>
            </a:pPr>
            <a:r>
              <a:rPr lang="en-US" dirty="0" smtClean="0"/>
              <a:t>Averaged with the R/M/S scores for 1 composite score </a:t>
            </a:r>
            <a:endParaRPr lang="en-US" dirty="0"/>
          </a:p>
          <a:p>
            <a:pPr marL="0" indent="0">
              <a:buNone/>
            </a:pPr>
            <a:r>
              <a:rPr lang="en-US" dirty="0" smtClean="0"/>
              <a:t>No charts or graphs </a:t>
            </a:r>
          </a:p>
          <a:p>
            <a:pPr marL="0" indent="0">
              <a:buNone/>
            </a:pPr>
            <a:endParaRPr lang="en-US" dirty="0"/>
          </a:p>
          <a:p>
            <a:pPr marL="0" indent="0">
              <a:buNone/>
            </a:pPr>
            <a:r>
              <a:rPr lang="en-US" dirty="0" smtClean="0"/>
              <a:t>More emphasis on Punctuation</a:t>
            </a:r>
            <a:endParaRPr lang="en-US" dirty="0"/>
          </a:p>
        </p:txBody>
      </p:sp>
      <p:pic>
        <p:nvPicPr>
          <p:cNvPr id="8" name="Picture 7"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917" y="4673162"/>
            <a:ext cx="1932562" cy="1932562"/>
          </a:xfrm>
          <a:prstGeom prst="rect">
            <a:avLst/>
          </a:prstGeom>
        </p:spPr>
      </p:pic>
    </p:spTree>
    <p:extLst>
      <p:ext uri="{BB962C8B-B14F-4D97-AF65-F5344CB8AC3E}">
        <p14:creationId xmlns:p14="http://schemas.microsoft.com/office/powerpoint/2010/main" val="339406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u="sng" spc="50" dirty="0" smtClean="0">
                <a:ln w="11430"/>
                <a:solidFill>
                  <a:schemeClr val="accent5">
                    <a:lumMod val="75000"/>
                  </a:schemeClr>
                </a:solidFill>
                <a:effectLst>
                  <a:outerShdw blurRad="76200" dist="50800" dir="5400000" algn="tl" rotWithShape="0">
                    <a:srgbClr val="000000">
                      <a:alpha val="65000"/>
                    </a:srgbClr>
                  </a:outerShdw>
                </a:effectLst>
              </a:rPr>
              <a:t>Math</a:t>
            </a:r>
            <a:r>
              <a:rPr lang="en-US"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5400" b="1" spc="50" dirty="0" smtClean="0">
                <a:ln w="11430"/>
                <a:solidFill>
                  <a:schemeClr val="tx2">
                    <a:lumMod val="60000"/>
                    <a:lumOff val="40000"/>
                  </a:schemeClr>
                </a:solidFill>
                <a:effectLst>
                  <a:outerShdw blurRad="76200" dist="50800" dir="5400000" algn="tl" rotWithShape="0">
                    <a:srgbClr val="000000">
                      <a:alpha val="65000"/>
                    </a:srgbClr>
                  </a:outerShdw>
                </a:effectLst>
              </a:rPr>
              <a:t>ACT</a:t>
            </a:r>
            <a:endParaRPr lang="en-US" sz="5400" b="1"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sz="half" idx="1"/>
          </p:nvPr>
        </p:nvSpPr>
        <p:spPr>
          <a:xfrm>
            <a:off x="130252" y="1921054"/>
            <a:ext cx="4365548" cy="4936946"/>
          </a:xfrm>
        </p:spPr>
        <p:txBody>
          <a:bodyPr>
            <a:normAutofit fontScale="85000" lnSpcReduction="20000"/>
          </a:bodyPr>
          <a:lstStyle/>
          <a:p>
            <a:pPr marL="0" indent="0">
              <a:buNone/>
            </a:pPr>
            <a:r>
              <a:rPr lang="en-US" dirty="0" smtClean="0"/>
              <a:t>Two math sections: </a:t>
            </a:r>
          </a:p>
          <a:p>
            <a:pPr marL="0" indent="0">
              <a:buNone/>
            </a:pPr>
            <a:r>
              <a:rPr lang="en-US" dirty="0" smtClean="0"/>
              <a:t>55 minute  section=calculator allowed</a:t>
            </a:r>
          </a:p>
          <a:p>
            <a:pPr marL="0" indent="0">
              <a:buNone/>
            </a:pPr>
            <a:r>
              <a:rPr lang="en-US" dirty="0" smtClean="0"/>
              <a:t>20 minute section=  calculator NOT allowed</a:t>
            </a:r>
          </a:p>
          <a:p>
            <a:pPr marL="0" indent="0">
              <a:buNone/>
            </a:pPr>
            <a:r>
              <a:rPr lang="en-US" dirty="0" smtClean="0"/>
              <a:t>13 Grid-in questions</a:t>
            </a:r>
          </a:p>
          <a:p>
            <a:pPr marL="0" indent="0">
              <a:buNone/>
            </a:pPr>
            <a:r>
              <a:rPr lang="en-US" dirty="0" smtClean="0"/>
              <a:t>Problem solving, data analysis, algebra 1+2,  geometry and trigonometry. Formulas provided </a:t>
            </a:r>
          </a:p>
          <a:p>
            <a:pPr marL="0" indent="0">
              <a:buNone/>
            </a:pPr>
            <a:endParaRPr lang="en-US" dirty="0"/>
          </a:p>
          <a:p>
            <a:pPr marL="0" indent="0">
              <a:buNone/>
            </a:pPr>
            <a:r>
              <a:rPr lang="en-US" dirty="0" smtClean="0"/>
              <a:t>4 answer choices</a:t>
            </a:r>
            <a:endParaRPr lang="en-US" dirty="0"/>
          </a:p>
        </p:txBody>
      </p:sp>
      <p:sp>
        <p:nvSpPr>
          <p:cNvPr id="4" name="Content Placeholder 3"/>
          <p:cNvSpPr>
            <a:spLocks noGrp="1"/>
          </p:cNvSpPr>
          <p:nvPr>
            <p:ph sz="half" idx="2"/>
          </p:nvPr>
        </p:nvSpPr>
        <p:spPr>
          <a:xfrm>
            <a:off x="4648200" y="1921054"/>
            <a:ext cx="4495800" cy="4786355"/>
          </a:xfrm>
        </p:spPr>
        <p:txBody>
          <a:bodyPr>
            <a:normAutofit fontScale="85000" lnSpcReduction="20000"/>
          </a:bodyPr>
          <a:lstStyle/>
          <a:p>
            <a:pPr marL="0" indent="0">
              <a:buNone/>
            </a:pPr>
            <a:r>
              <a:rPr lang="en-US" dirty="0" smtClean="0"/>
              <a:t>One 60 minute Math section=</a:t>
            </a:r>
          </a:p>
          <a:p>
            <a:pPr marL="0" indent="0">
              <a:buNone/>
            </a:pPr>
            <a:r>
              <a:rPr lang="en-US" dirty="0" smtClean="0"/>
              <a:t>calculator allowed</a:t>
            </a:r>
          </a:p>
          <a:p>
            <a:pPr marL="0" indent="0">
              <a:buNone/>
            </a:pPr>
            <a:r>
              <a:rPr lang="en-US" dirty="0" smtClean="0"/>
              <a:t>NO Grid-ins ( student produced responses) phew!  </a:t>
            </a:r>
          </a:p>
          <a:p>
            <a:pPr marL="0" indent="0">
              <a:buNone/>
            </a:pPr>
            <a:endParaRPr lang="en-US" dirty="0" smtClean="0"/>
          </a:p>
          <a:p>
            <a:pPr marL="0" indent="0">
              <a:buNone/>
            </a:pPr>
            <a:r>
              <a:rPr lang="en-US" dirty="0" smtClean="0"/>
              <a:t>Questions </a:t>
            </a:r>
            <a:r>
              <a:rPr lang="en-US" dirty="0"/>
              <a:t>are more straight </a:t>
            </a:r>
            <a:r>
              <a:rPr lang="en-US" dirty="0" smtClean="0"/>
              <a:t>forward  </a:t>
            </a:r>
          </a:p>
          <a:p>
            <a:pPr marL="0" indent="0">
              <a:buNone/>
            </a:pPr>
            <a:endParaRPr lang="en-US" dirty="0" smtClean="0"/>
          </a:p>
          <a:p>
            <a:pPr marL="0" indent="0">
              <a:buNone/>
            </a:pPr>
            <a:r>
              <a:rPr lang="en-US" dirty="0" smtClean="0"/>
              <a:t>Algebra </a:t>
            </a:r>
            <a:r>
              <a:rPr lang="en-US" dirty="0"/>
              <a:t>1+2, geometry,  trigonometry. No formulas provided</a:t>
            </a:r>
          </a:p>
          <a:p>
            <a:pPr marL="0" indent="0">
              <a:buNone/>
            </a:pPr>
            <a:endParaRPr lang="en-US" dirty="0" smtClean="0"/>
          </a:p>
          <a:p>
            <a:pPr marL="0" indent="0">
              <a:buNone/>
            </a:pPr>
            <a:r>
              <a:rPr lang="en-US" dirty="0" smtClean="0"/>
              <a:t>5 answer choices </a:t>
            </a:r>
          </a:p>
          <a:p>
            <a:pPr marL="0" indent="0">
              <a:buNone/>
            </a:pPr>
            <a:endParaRPr lang="en-US" dirty="0"/>
          </a:p>
        </p:txBody>
      </p:sp>
      <p:pic>
        <p:nvPicPr>
          <p:cNvPr id="5" name="Picture 4" descr="th-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224"/>
            <a:ext cx="1458921" cy="1332743"/>
          </a:xfrm>
          <a:prstGeom prst="rect">
            <a:avLst/>
          </a:prstGeom>
        </p:spPr>
      </p:pic>
    </p:spTree>
    <p:extLst>
      <p:ext uri="{BB962C8B-B14F-4D97-AF65-F5344CB8AC3E}">
        <p14:creationId xmlns:p14="http://schemas.microsoft.com/office/powerpoint/2010/main" val="375445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accent6">
                <a:lumMod val="20000"/>
                <a:lumOff val="80000"/>
              </a:schemeClr>
            </a:gs>
            <a:gs pos="60000">
              <a:schemeClr val="bg1"/>
            </a:gs>
          </a:gsLst>
          <a:lin ang="169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166" y="274638"/>
            <a:ext cx="9136966" cy="1325562"/>
          </a:xfrm>
        </p:spPr>
        <p:txBody>
          <a:bodyPr>
            <a:normAutofit/>
          </a:bodyPr>
          <a:lstStyle/>
          <a:p>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a:t>
            </a:r>
            <a:r>
              <a:rPr lang="en-US" sz="5400" dirty="0" smtClean="0"/>
              <a:t>          </a:t>
            </a:r>
            <a:r>
              <a:rPr lang="en-US" sz="5400" u="sng" dirty="0" smtClean="0">
                <a:ln w="10160">
                  <a:solidFill>
                    <a:schemeClr val="accent1"/>
                  </a:solidFill>
                  <a:prstDash val="solid"/>
                </a:ln>
                <a:solidFill>
                  <a:schemeClr val="accent5">
                    <a:lumMod val="75000"/>
                  </a:schemeClr>
                </a:solidFill>
                <a:effectLst>
                  <a:outerShdw blurRad="38100" dist="32000" dir="5400000" algn="tl">
                    <a:srgbClr val="000000">
                      <a:alpha val="30000"/>
                    </a:srgbClr>
                  </a:outerShdw>
                </a:effectLst>
              </a:rPr>
              <a:t>Science</a:t>
            </a:r>
            <a:r>
              <a:rPr lang="en-US" sz="5400" dirty="0" smtClean="0"/>
              <a:t>        </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rPr>
              <a:t>ACT</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sz="half" idx="1"/>
          </p:nvPr>
        </p:nvSpPr>
        <p:spPr/>
        <p:txBody>
          <a:bodyPr/>
          <a:lstStyle/>
          <a:p>
            <a:pPr marL="0" indent="0">
              <a:buNone/>
            </a:pPr>
            <a:r>
              <a:rPr lang="en-US" dirty="0" smtClean="0"/>
              <a:t>Charts &amp; graphs are spread out throughout all sections</a:t>
            </a:r>
          </a:p>
          <a:p>
            <a:endParaRPr lang="en-US" dirty="0"/>
          </a:p>
          <a:p>
            <a:pPr marL="0" indent="0">
              <a:buNone/>
            </a:pPr>
            <a:endParaRPr lang="en-US" dirty="0" smtClean="0"/>
          </a:p>
          <a:p>
            <a:pPr marL="0" indent="0">
              <a:buNone/>
            </a:pPr>
            <a:endParaRPr lang="en-US" dirty="0"/>
          </a:p>
          <a:p>
            <a:pPr marL="0" indent="0">
              <a:buNone/>
            </a:pPr>
            <a:r>
              <a:rPr lang="en-US" dirty="0" smtClean="0"/>
              <a:t>One reading passage is a technical and detailed  natural science passage</a:t>
            </a:r>
            <a:endParaRPr lang="en-US" dirty="0"/>
          </a:p>
        </p:txBody>
      </p:sp>
      <p:sp>
        <p:nvSpPr>
          <p:cNvPr id="4" name="Content Placeholder 3"/>
          <p:cNvSpPr>
            <a:spLocks noGrp="1"/>
          </p:cNvSpPr>
          <p:nvPr>
            <p:ph sz="half" idx="2"/>
          </p:nvPr>
        </p:nvSpPr>
        <p:spPr/>
        <p:txBody>
          <a:bodyPr/>
          <a:lstStyle/>
          <a:p>
            <a:pPr marL="0" indent="0">
              <a:buNone/>
            </a:pPr>
            <a:r>
              <a:rPr lang="en-US" dirty="0" smtClean="0"/>
              <a:t>40 questions: 35 minutes </a:t>
            </a:r>
          </a:p>
          <a:p>
            <a:pPr marL="0" indent="0">
              <a:buNone/>
            </a:pPr>
            <a:r>
              <a:rPr lang="en-US" dirty="0" smtClean="0"/>
              <a:t>Data analysis warehoused on one compartmentalized science section only</a:t>
            </a:r>
          </a:p>
          <a:p>
            <a:pPr marL="0" indent="0">
              <a:buNone/>
            </a:pPr>
            <a:r>
              <a:rPr lang="en-US" dirty="0" smtClean="0"/>
              <a:t>Approximately 3-4 questions require basic science knowledge</a:t>
            </a:r>
          </a:p>
          <a:p>
            <a:endParaRPr lang="en-US" dirty="0"/>
          </a:p>
          <a:p>
            <a:endParaRPr lang="en-US" dirty="0" smtClean="0"/>
          </a:p>
          <a:p>
            <a:endParaRPr lang="en-US" dirty="0"/>
          </a:p>
          <a:p>
            <a:endParaRPr lang="en-US" dirty="0"/>
          </a:p>
        </p:txBody>
      </p:sp>
      <p:pic>
        <p:nvPicPr>
          <p:cNvPr id="5" name="Picture 4" descr="th-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855" y="2879459"/>
            <a:ext cx="1033938" cy="1325562"/>
          </a:xfrm>
          <a:prstGeom prst="rect">
            <a:avLst/>
          </a:prstGeom>
        </p:spPr>
      </p:pic>
    </p:spTree>
    <p:extLst>
      <p:ext uri="{BB962C8B-B14F-4D97-AF65-F5344CB8AC3E}">
        <p14:creationId xmlns:p14="http://schemas.microsoft.com/office/powerpoint/2010/main" val="1472232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bg1"/>
            </a:gs>
            <a:gs pos="100000">
              <a:srgbClr val="000000"/>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b="1" dirty="0" smtClean="0">
                <a:ln w="10541" cmpd="sng">
                  <a:solidFill>
                    <a:schemeClr val="accent1">
                      <a:shade val="88000"/>
                      <a:satMod val="110000"/>
                    </a:schemeClr>
                  </a:solidFill>
                  <a:prstDash val="solid"/>
                </a:ln>
                <a:solidFill>
                  <a:schemeClr val="accent4">
                    <a:lumMod val="75000"/>
                  </a:schemeClr>
                </a:solidFill>
              </a:rPr>
              <a:t>SAT         </a:t>
            </a:r>
            <a:r>
              <a:rPr lang="en-US" sz="5400" b="1" dirty="0" smtClean="0">
                <a:ln w="10541" cmpd="sng">
                  <a:solidFill>
                    <a:schemeClr val="accent1">
                      <a:shade val="88000"/>
                      <a:satMod val="110000"/>
                    </a:schemeClr>
                  </a:solidFill>
                  <a:prstDash val="solid"/>
                </a:ln>
                <a:solidFill>
                  <a:schemeClr val="accent4">
                    <a:lumMod val="75000"/>
                  </a:schemeClr>
                </a:solidFill>
              </a:rPr>
              <a:t>ESSAY</a:t>
            </a:r>
            <a:r>
              <a:rPr lang="en-US" b="1" dirty="0" smtClean="0">
                <a:ln w="10541" cmpd="sng">
                  <a:solidFill>
                    <a:schemeClr val="accent1">
                      <a:shade val="88000"/>
                      <a:satMod val="110000"/>
                    </a:schemeClr>
                  </a:solidFill>
                  <a:prstDash val="solid"/>
                </a:ln>
                <a:solidFill>
                  <a:schemeClr val="accent4">
                    <a:lumMod val="75000"/>
                  </a:schemeClr>
                </a:solidFill>
              </a:rPr>
              <a:t>       ACT       </a:t>
            </a:r>
            <a:endParaRPr lang="en-US" b="1" dirty="0">
              <a:ln w="10541" cmpd="sng">
                <a:solidFill>
                  <a:schemeClr val="accent1">
                    <a:shade val="88000"/>
                    <a:satMod val="110000"/>
                  </a:schemeClr>
                </a:solidFill>
                <a:prstDash val="solid"/>
              </a:ln>
              <a:solidFill>
                <a:schemeClr val="accent4">
                  <a:lumMod val="75000"/>
                </a:schemeClr>
              </a:solidFill>
            </a:endParaRPr>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solidFill>
                  <a:schemeClr val="bg1"/>
                </a:solidFill>
              </a:rPr>
              <a:t>Essay is optional- maybe!</a:t>
            </a:r>
          </a:p>
          <a:p>
            <a:pPr marL="0" indent="0">
              <a:buNone/>
            </a:pPr>
            <a:r>
              <a:rPr lang="en-US" dirty="0" smtClean="0">
                <a:solidFill>
                  <a:schemeClr val="bg1"/>
                </a:solidFill>
              </a:rPr>
              <a:t>Essay written at the end of SAT</a:t>
            </a:r>
          </a:p>
          <a:p>
            <a:pPr marL="0" indent="0">
              <a:buNone/>
            </a:pPr>
            <a:r>
              <a:rPr lang="en-US" dirty="0" smtClean="0">
                <a:solidFill>
                  <a:schemeClr val="bg1"/>
                </a:solidFill>
              </a:rPr>
              <a:t>50 minutes=length  </a:t>
            </a:r>
          </a:p>
          <a:p>
            <a:pPr marL="0" indent="0">
              <a:buNone/>
            </a:pPr>
            <a:r>
              <a:rPr lang="en-US" dirty="0" smtClean="0">
                <a:solidFill>
                  <a:schemeClr val="bg1"/>
                </a:solidFill>
              </a:rPr>
              <a:t>Extended passage ( 650-750 words) is  central focus of essay</a:t>
            </a:r>
          </a:p>
          <a:p>
            <a:pPr marL="0" indent="0">
              <a:buNone/>
            </a:pPr>
            <a:r>
              <a:rPr lang="en-US" dirty="0" smtClean="0">
                <a:solidFill>
                  <a:schemeClr val="bg1"/>
                </a:solidFill>
              </a:rPr>
              <a:t>Prompt remains the same but reading passage changes</a:t>
            </a:r>
          </a:p>
          <a:p>
            <a:pPr marL="0" indent="0">
              <a:buNone/>
            </a:pPr>
            <a:r>
              <a:rPr lang="en-US" dirty="0" smtClean="0"/>
              <a:t>Essay requires writer to analyze the argument of author</a:t>
            </a:r>
          </a:p>
          <a:p>
            <a:pPr marL="0" indent="0">
              <a:buNone/>
            </a:pPr>
            <a:r>
              <a:rPr lang="en-US" dirty="0" smtClean="0"/>
              <a:t>Examples of reasoning &amp; evidence come from passage </a:t>
            </a:r>
          </a:p>
          <a:p>
            <a:pPr marL="0" indent="0">
              <a:buNone/>
            </a:pPr>
            <a:r>
              <a:rPr lang="en-US" dirty="0" smtClean="0"/>
              <a:t>Two readers</a:t>
            </a:r>
          </a:p>
          <a:p>
            <a:pPr marL="0" indent="0">
              <a:buNone/>
            </a:pPr>
            <a:r>
              <a:rPr lang="en-US" dirty="0" smtClean="0"/>
              <a:t>3 essay sub-scores ranging from 2-8: reading, analysis, writing. Essay score not combined with multiple choice SAT section.</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smtClean="0">
                <a:solidFill>
                  <a:srgbClr val="FFFFFF"/>
                </a:solidFill>
              </a:rPr>
              <a:t>Essay is optional-maybe!</a:t>
            </a:r>
          </a:p>
          <a:p>
            <a:pPr marL="0" indent="0">
              <a:buNone/>
            </a:pPr>
            <a:r>
              <a:rPr lang="en-US" dirty="0" smtClean="0">
                <a:solidFill>
                  <a:srgbClr val="FFFFFF"/>
                </a:solidFill>
              </a:rPr>
              <a:t>Essay written at the end of ACT</a:t>
            </a:r>
          </a:p>
          <a:p>
            <a:pPr marL="0" indent="0">
              <a:buNone/>
            </a:pPr>
            <a:r>
              <a:rPr lang="en-US" dirty="0" smtClean="0">
                <a:solidFill>
                  <a:srgbClr val="FFFFFF"/>
                </a:solidFill>
              </a:rPr>
              <a:t>40 minutes= length</a:t>
            </a:r>
          </a:p>
          <a:p>
            <a:pPr marL="0" indent="0">
              <a:buNone/>
            </a:pPr>
            <a:r>
              <a:rPr lang="en-US" dirty="0" smtClean="0">
                <a:solidFill>
                  <a:srgbClr val="FFFFFF"/>
                </a:solidFill>
              </a:rPr>
              <a:t>Writer provided with 3 perspectives on a topic regarding a social issue</a:t>
            </a:r>
          </a:p>
          <a:p>
            <a:pPr marL="0" indent="0">
              <a:buNone/>
            </a:pPr>
            <a:r>
              <a:rPr lang="en-US" dirty="0" smtClean="0">
                <a:solidFill>
                  <a:srgbClr val="FFFFFF"/>
                </a:solidFill>
              </a:rPr>
              <a:t>Writers must consider each perspective offered &amp; write a clear </a:t>
            </a:r>
            <a:r>
              <a:rPr lang="en-US" dirty="0" smtClean="0"/>
              <a:t>essay that evaluates each perspective, states their own perspective &amp; explains the relationship between their views &amp; the 3 presented</a:t>
            </a:r>
          </a:p>
          <a:p>
            <a:pPr marL="0" indent="0">
              <a:buNone/>
            </a:pPr>
            <a:r>
              <a:rPr lang="en-US" dirty="0" smtClean="0"/>
              <a:t>Two readers:2-12 score (assesses the writer’s ideas, support, organization and use of language)</a:t>
            </a:r>
          </a:p>
          <a:p>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222" y="5439095"/>
            <a:ext cx="2008352" cy="1374135"/>
          </a:xfrm>
          <a:prstGeom prst="rect">
            <a:avLst/>
          </a:prstGeom>
        </p:spPr>
      </p:pic>
    </p:spTree>
    <p:extLst>
      <p:ext uri="{BB962C8B-B14F-4D97-AF65-F5344CB8AC3E}">
        <p14:creationId xmlns:p14="http://schemas.microsoft.com/office/powerpoint/2010/main" val="2889174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2067</TotalTime>
  <Words>1076</Words>
  <Application>Microsoft Office PowerPoint</Application>
  <PresentationFormat>On-screen Show (4:3)</PresentationFormat>
  <Paragraphs>209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Arial Black</vt:lpstr>
      <vt:lpstr>Calibri</vt:lpstr>
      <vt:lpstr>Wingdings</vt:lpstr>
      <vt:lpstr>Office Theme</vt:lpstr>
      <vt:lpstr>PowerPoint Presentation</vt:lpstr>
      <vt:lpstr>PowerPoint Presentation</vt:lpstr>
      <vt:lpstr>    SAT   STRUCTURAL DIFFERENCES    ACT</vt:lpstr>
      <vt:lpstr>SAT   Section Overviews   ACT </vt:lpstr>
      <vt:lpstr>      SAT    Reading Section   ACT  </vt:lpstr>
      <vt:lpstr>SAT Writing-language      ACT( English)</vt:lpstr>
      <vt:lpstr>SAT      Math       ACT</vt:lpstr>
      <vt:lpstr>SAT          Science        ACT</vt:lpstr>
      <vt:lpstr>SAT         ESSAY       ACT       </vt:lpstr>
      <vt:lpstr>PowerPoint Presentation</vt:lpstr>
      <vt:lpstr>PowerPoint Presentation</vt:lpstr>
      <vt:lpstr>PowerPoint Presentation</vt:lpstr>
      <vt:lpstr>                SAT                                   ACT </vt:lpstr>
      <vt:lpstr>Colleges consider : GRADES, courses, rank, SAT’s, leadership, talents, recommendations</vt:lpstr>
      <vt:lpstr>Super Scoring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SAT &amp; ACT : A Side by Side Comparison</dc:title>
  <dc:creator>Rebecca</dc:creator>
  <cp:lastModifiedBy>Jillian L. Snyder</cp:lastModifiedBy>
  <cp:revision>76</cp:revision>
  <dcterms:created xsi:type="dcterms:W3CDTF">2016-11-02T13:25:20Z</dcterms:created>
  <dcterms:modified xsi:type="dcterms:W3CDTF">2017-03-29T15:01:54Z</dcterms:modified>
</cp:coreProperties>
</file>